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notesSlide+xml" PartName="/ppt/notesSlides/notesSlide21.xml"/>
  <Override ContentType="application/vnd.openxmlformats-officedocument.presentationml.notesSlide+xml" PartName="/ppt/notesSlides/notesSlide22.xml"/>
  <Override ContentType="application/vnd.openxmlformats-officedocument.presentationml.notesSlide+xml" PartName="/ppt/notesSlides/notesSlide23.xml"/>
  <Override ContentType="application/vnd.openxmlformats-officedocument.presentationml.notesSlide+xml" PartName="/ppt/notesSlides/notesSlide24.xml"/>
  <Override ContentType="application/vnd.openxmlformats-officedocument.presentationml.notesSlide+xml" PartName="/ppt/notesSlides/notesSlide25.xml"/>
  <Override ContentType="application/vnd.openxmlformats-officedocument.presentationml.notesSlide+xml" PartName="/ppt/notesSlides/notesSlide26.xml"/>
  <Override ContentType="application/vnd.openxmlformats-officedocument.presentationml.notesSlide+xml" PartName="/ppt/notesSlides/notesSlide27.xml"/>
  <Override ContentType="application/vnd.openxmlformats-officedocument.presentationml.notesSlide+xml" PartName="/ppt/notesSlides/notesSlide28.xml"/>
  <Override ContentType="application/vnd.openxmlformats-officedocument.presentationml.notesSlide+xml" PartName="/ppt/notesSlides/notesSlide29.xml"/>
  <Override ContentType="application/vnd.openxmlformats-officedocument.presentationml.notesSlide+xml" PartName="/ppt/notesSlides/notesSlide3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84"/>
  </p:notesMasterIdLst>
  <p:sldIdLst>
    <p:sldId id="256" r:id="rId52"/>
    <p:sldId id="257" r:id="rId53"/>
    <p:sldId id="258" r:id="rId54"/>
    <p:sldId id="259" r:id="rId55"/>
    <p:sldId id="260" r:id="rId56"/>
    <p:sldId id="261" r:id="rId57"/>
    <p:sldId id="262" r:id="rId58"/>
    <p:sldId id="263" r:id="rId59"/>
    <p:sldId id="264" r:id="rId60"/>
    <p:sldId id="265" r:id="rId61"/>
    <p:sldId id="266" r:id="rId62"/>
    <p:sldId id="267" r:id="rId63"/>
    <p:sldId id="268" r:id="rId64"/>
    <p:sldId id="269" r:id="rId65"/>
    <p:sldId id="270" r:id="rId66"/>
    <p:sldId id="271" r:id="rId67"/>
    <p:sldId id="272" r:id="rId68"/>
    <p:sldId id="273" r:id="rId69"/>
    <p:sldId id="274" r:id="rId70"/>
    <p:sldId id="275" r:id="rId71"/>
    <p:sldId id="276" r:id="rId72"/>
    <p:sldId id="277" r:id="rId73"/>
    <p:sldId id="278" r:id="rId74"/>
    <p:sldId id="279" r:id="rId75"/>
    <p:sldId id="280" r:id="rId76"/>
    <p:sldId id="281" r:id="rId77"/>
    <p:sldId id="282" r:id="rId78"/>
    <p:sldId id="283" r:id="rId79"/>
    <p:sldId id="284" r:id="rId80"/>
    <p:sldId id="285" r:id="rId81"/>
    <p:sldId id="286" r:id="rId82"/>
    <p:sldId id="287" r:id="rId8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imes New Roman" charset="1" panose="02030502070405020303"/>
      <p:regular r:id="rId10"/>
    </p:embeddedFont>
    <p:embeddedFont>
      <p:font typeface="Times New Roman Bold" charset="1" panose="02030802070405020303"/>
      <p:regular r:id="rId11"/>
    </p:embeddedFont>
    <p:embeddedFont>
      <p:font typeface="Times New Roman Italics" charset="1" panose="02030502070405090303"/>
      <p:regular r:id="rId12"/>
    </p:embeddedFont>
    <p:embeddedFont>
      <p:font typeface="Times New Roman Bold Italics" charset="1" panose="02030802070405090303"/>
      <p:regular r:id="rId13"/>
    </p:embeddedFont>
    <p:embeddedFont>
      <p:font typeface="Times New Roman Medium" charset="1" panose="02030502070405020303"/>
      <p:regular r:id="rId14"/>
    </p:embeddedFont>
    <p:embeddedFont>
      <p:font typeface="Times New Roman Medium Italics" charset="1" panose="02030502070405090303"/>
      <p:regular r:id="rId15"/>
    </p:embeddedFont>
    <p:embeddedFont>
      <p:font typeface="Times New Roman Semi-Bold" charset="1" panose="02030702070405020303"/>
      <p:regular r:id="rId16"/>
    </p:embeddedFont>
    <p:embeddedFont>
      <p:font typeface="Times New Roman Semi-Bold Italics" charset="1" panose="02030702070405090303"/>
      <p:regular r:id="rId17"/>
    </p:embeddedFont>
    <p:embeddedFont>
      <p:font typeface="Times New Roman Ultra-Bold" charset="1" panose="02030902070405020303"/>
      <p:regular r:id="rId18"/>
    </p:embeddedFont>
    <p:embeddedFont>
      <p:font typeface="Crimson Pro" charset="1" panose="00000000000000000000"/>
      <p:regular r:id="rId19"/>
    </p:embeddedFont>
    <p:embeddedFont>
      <p:font typeface="Crimson Pro Bold" charset="1" panose="00000000000000000000"/>
      <p:regular r:id="rId20"/>
    </p:embeddedFont>
    <p:embeddedFont>
      <p:font typeface="Crimson Pro Italics" charset="1" panose="00000000000000000000"/>
      <p:regular r:id="rId21"/>
    </p:embeddedFont>
    <p:embeddedFont>
      <p:font typeface="Crimson Pro Bold Italics" charset="1" panose="00000000000000000000"/>
      <p:regular r:id="rId22"/>
    </p:embeddedFont>
    <p:embeddedFont>
      <p:font typeface="Crimson Pro Heavy" charset="1" panose="00000000000000000000"/>
      <p:regular r:id="rId23"/>
    </p:embeddedFont>
    <p:embeddedFont>
      <p:font typeface="Crimson Pro Heavy Italics" charset="1" panose="00000000000000000000"/>
      <p:regular r:id="rId24"/>
    </p:embeddedFont>
    <p:embeddedFont>
      <p:font typeface="Open Sans" charset="1" panose="00000000000000000000"/>
      <p:regular r:id="rId25"/>
    </p:embeddedFont>
    <p:embeddedFont>
      <p:font typeface="Open Sans Bold" charset="1" panose="00000000000000000000"/>
      <p:regular r:id="rId26"/>
    </p:embeddedFont>
    <p:embeddedFont>
      <p:font typeface="Open Sans Italics" charset="1" panose="00000000000000000000"/>
      <p:regular r:id="rId27"/>
    </p:embeddedFont>
    <p:embeddedFont>
      <p:font typeface="Open Sans Bold Italics" charset="1" panose="00000000000000000000"/>
      <p:regular r:id="rId28"/>
    </p:embeddedFont>
    <p:embeddedFont>
      <p:font typeface="Open Sans Light" charset="1" panose="00000000000000000000"/>
      <p:regular r:id="rId29"/>
    </p:embeddedFont>
    <p:embeddedFont>
      <p:font typeface="Open Sans Light Italics" charset="1" panose="00000000000000000000"/>
      <p:regular r:id="rId30"/>
    </p:embeddedFont>
    <p:embeddedFont>
      <p:font typeface="Open Sans Medium" charset="1" panose="00000000000000000000"/>
      <p:regular r:id="rId31"/>
    </p:embeddedFont>
    <p:embeddedFont>
      <p:font typeface="Open Sans Medium Italics" charset="1" panose="00000000000000000000"/>
      <p:regular r:id="rId32"/>
    </p:embeddedFont>
    <p:embeddedFont>
      <p:font typeface="Open Sans Semi-Bold" charset="1" panose="00000000000000000000"/>
      <p:regular r:id="rId33"/>
    </p:embeddedFont>
    <p:embeddedFont>
      <p:font typeface="Open Sans Semi-Bold Italics" charset="1" panose="00000000000000000000"/>
      <p:regular r:id="rId34"/>
    </p:embeddedFont>
    <p:embeddedFont>
      <p:font typeface="Open Sans Ultra-Bold" charset="1" panose="00000000000000000000"/>
      <p:regular r:id="rId35"/>
    </p:embeddedFont>
    <p:embeddedFont>
      <p:font typeface="Open Sans Ultra-Bold Italics" charset="1" panose="00000000000000000000"/>
      <p:regular r:id="rId36"/>
    </p:embeddedFont>
    <p:embeddedFont>
      <p:font typeface="Lato" charset="1" panose="020F0502020204030203"/>
      <p:regular r:id="rId37"/>
    </p:embeddedFont>
    <p:embeddedFont>
      <p:font typeface="Lato Bold" charset="1" panose="020F0502020204030203"/>
      <p:regular r:id="rId38"/>
    </p:embeddedFont>
    <p:embeddedFont>
      <p:font typeface="Lato Italics" charset="1" panose="020F0502020204030203"/>
      <p:regular r:id="rId39"/>
    </p:embeddedFont>
    <p:embeddedFont>
      <p:font typeface="Lato Bold Italics" charset="1" panose="020F0502020204030203"/>
      <p:regular r:id="rId40"/>
    </p:embeddedFont>
    <p:embeddedFont>
      <p:font typeface="Lato Thin" charset="1" panose="020F0502020204030203"/>
      <p:regular r:id="rId41"/>
    </p:embeddedFont>
    <p:embeddedFont>
      <p:font typeface="Lato Thin Italics" charset="1" panose="020F0502020204030203"/>
      <p:regular r:id="rId42"/>
    </p:embeddedFont>
    <p:embeddedFont>
      <p:font typeface="Lato Light" charset="1" panose="020F0502020204030203"/>
      <p:regular r:id="rId43"/>
    </p:embeddedFont>
    <p:embeddedFont>
      <p:font typeface="Lato Light Italics" charset="1" panose="020F0502020204030203"/>
      <p:regular r:id="rId44"/>
    </p:embeddedFont>
    <p:embeddedFont>
      <p:font typeface="Lato Heavy" charset="1" panose="020F0502020204030203"/>
      <p:regular r:id="rId45"/>
    </p:embeddedFont>
    <p:embeddedFont>
      <p:font typeface="Lato Heavy Italics" charset="1" panose="020F0502020204030203"/>
      <p:regular r:id="rId46"/>
    </p:embeddedFont>
    <p:embeddedFont>
      <p:font typeface="Khula" charset="1" panose="02000000000000000000"/>
      <p:regular r:id="rId47"/>
    </p:embeddedFont>
    <p:embeddedFont>
      <p:font typeface="Khula Bold" charset="1" panose="02000000000000000000"/>
      <p:regular r:id="rId48"/>
    </p:embeddedFont>
    <p:embeddedFont>
      <p:font typeface="Khula Light" charset="1" panose="02000000000000000000"/>
      <p:regular r:id="rId49"/>
    </p:embeddedFont>
    <p:embeddedFont>
      <p:font typeface="Khula Semi-Bold" charset="1" panose="02000000000000000000"/>
      <p:regular r:id="rId50"/>
    </p:embeddedFont>
    <p:embeddedFont>
      <p:font typeface="Khula Ultra-Bold" charset="1" panose="02000000000000000000"/>
      <p:regular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00" Target="notesSlides/notesSlide15.xml" Type="http://schemas.openxmlformats.org/officeDocument/2006/relationships/notesSlide"/><Relationship Id="rId101" Target="notesSlides/notesSlide16.xml" Type="http://schemas.openxmlformats.org/officeDocument/2006/relationships/notesSlide"/><Relationship Id="rId102" Target="notesSlides/notesSlide17.xml" Type="http://schemas.openxmlformats.org/officeDocument/2006/relationships/notesSlide"/><Relationship Id="rId103" Target="notesSlides/notesSlide18.xml" Type="http://schemas.openxmlformats.org/officeDocument/2006/relationships/notesSlide"/><Relationship Id="rId104" Target="notesSlides/notesSlide19.xml" Type="http://schemas.openxmlformats.org/officeDocument/2006/relationships/notesSlide"/><Relationship Id="rId105" Target="notesSlides/notesSlide20.xml" Type="http://schemas.openxmlformats.org/officeDocument/2006/relationships/notesSlide"/><Relationship Id="rId106" Target="notesSlides/notesSlide21.xml" Type="http://schemas.openxmlformats.org/officeDocument/2006/relationships/notesSlide"/><Relationship Id="rId107" Target="notesSlides/notesSlide22.xml" Type="http://schemas.openxmlformats.org/officeDocument/2006/relationships/notesSlide"/><Relationship Id="rId108" Target="notesSlides/notesSlide23.xml" Type="http://schemas.openxmlformats.org/officeDocument/2006/relationships/notesSlide"/><Relationship Id="rId109" Target="notesSlides/notesSlide24.xml" Type="http://schemas.openxmlformats.org/officeDocument/2006/relationships/notesSlide"/><Relationship Id="rId11" Target="fonts/font11.fntdata" Type="http://schemas.openxmlformats.org/officeDocument/2006/relationships/font"/><Relationship Id="rId110" Target="notesSlides/notesSlide25.xml" Type="http://schemas.openxmlformats.org/officeDocument/2006/relationships/notesSlide"/><Relationship Id="rId111" Target="notesSlides/notesSlide26.xml" Type="http://schemas.openxmlformats.org/officeDocument/2006/relationships/notesSlide"/><Relationship Id="rId112" Target="notesSlides/notesSlide27.xml" Type="http://schemas.openxmlformats.org/officeDocument/2006/relationships/notesSlide"/><Relationship Id="rId113" Target="notesSlides/notesSlide28.xml" Type="http://schemas.openxmlformats.org/officeDocument/2006/relationships/notesSlide"/><Relationship Id="rId114" Target="notesSlides/notesSlide29.xml" Type="http://schemas.openxmlformats.org/officeDocument/2006/relationships/notesSlide"/><Relationship Id="rId115" Target="notesSlides/notesSlide30.xml" Type="http://schemas.openxmlformats.org/officeDocument/2006/relationships/note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slides/slide1.xml" Type="http://schemas.openxmlformats.org/officeDocument/2006/relationships/slide"/><Relationship Id="rId53" Target="slides/slide2.xml" Type="http://schemas.openxmlformats.org/officeDocument/2006/relationships/slide"/><Relationship Id="rId54" Target="slides/slide3.xml" Type="http://schemas.openxmlformats.org/officeDocument/2006/relationships/slide"/><Relationship Id="rId55" Target="slides/slide4.xml" Type="http://schemas.openxmlformats.org/officeDocument/2006/relationships/slide"/><Relationship Id="rId56" Target="slides/slide5.xml" Type="http://schemas.openxmlformats.org/officeDocument/2006/relationships/slide"/><Relationship Id="rId57" Target="slides/slide6.xml" Type="http://schemas.openxmlformats.org/officeDocument/2006/relationships/slide"/><Relationship Id="rId58" Target="slides/slide7.xml" Type="http://schemas.openxmlformats.org/officeDocument/2006/relationships/slide"/><Relationship Id="rId59" Target="slides/slide8.xml" Type="http://schemas.openxmlformats.org/officeDocument/2006/relationships/slide"/><Relationship Id="rId6" Target="fonts/font6.fntdata" Type="http://schemas.openxmlformats.org/officeDocument/2006/relationships/font"/><Relationship Id="rId60" Target="slides/slide9.xml" Type="http://schemas.openxmlformats.org/officeDocument/2006/relationships/slide"/><Relationship Id="rId61" Target="slides/slide10.xml" Type="http://schemas.openxmlformats.org/officeDocument/2006/relationships/slide"/><Relationship Id="rId62" Target="slides/slide11.xml" Type="http://schemas.openxmlformats.org/officeDocument/2006/relationships/slide"/><Relationship Id="rId63" Target="slides/slide12.xml" Type="http://schemas.openxmlformats.org/officeDocument/2006/relationships/slide"/><Relationship Id="rId64" Target="slides/slide13.xml" Type="http://schemas.openxmlformats.org/officeDocument/2006/relationships/slide"/><Relationship Id="rId65" Target="slides/slide14.xml" Type="http://schemas.openxmlformats.org/officeDocument/2006/relationships/slide"/><Relationship Id="rId66" Target="slides/slide15.xml" Type="http://schemas.openxmlformats.org/officeDocument/2006/relationships/slide"/><Relationship Id="rId67" Target="slides/slide16.xml" Type="http://schemas.openxmlformats.org/officeDocument/2006/relationships/slide"/><Relationship Id="rId68" Target="slides/slide17.xml" Type="http://schemas.openxmlformats.org/officeDocument/2006/relationships/slide"/><Relationship Id="rId69" Target="slides/slide18.xml" Type="http://schemas.openxmlformats.org/officeDocument/2006/relationships/slide"/><Relationship Id="rId7" Target="fonts/font7.fntdata" Type="http://schemas.openxmlformats.org/officeDocument/2006/relationships/font"/><Relationship Id="rId70" Target="slides/slide19.xml" Type="http://schemas.openxmlformats.org/officeDocument/2006/relationships/slide"/><Relationship Id="rId71" Target="slides/slide20.xml" Type="http://schemas.openxmlformats.org/officeDocument/2006/relationships/slide"/><Relationship Id="rId72" Target="slides/slide21.xml" Type="http://schemas.openxmlformats.org/officeDocument/2006/relationships/slide"/><Relationship Id="rId73" Target="slides/slide22.xml" Type="http://schemas.openxmlformats.org/officeDocument/2006/relationships/slide"/><Relationship Id="rId74" Target="slides/slide23.xml" Type="http://schemas.openxmlformats.org/officeDocument/2006/relationships/slide"/><Relationship Id="rId75" Target="slides/slide24.xml" Type="http://schemas.openxmlformats.org/officeDocument/2006/relationships/slide"/><Relationship Id="rId76" Target="slides/slide25.xml" Type="http://schemas.openxmlformats.org/officeDocument/2006/relationships/slide"/><Relationship Id="rId77" Target="slides/slide26.xml" Type="http://schemas.openxmlformats.org/officeDocument/2006/relationships/slide"/><Relationship Id="rId78" Target="slides/slide27.xml" Type="http://schemas.openxmlformats.org/officeDocument/2006/relationships/slide"/><Relationship Id="rId79" Target="slides/slide28.xml" Type="http://schemas.openxmlformats.org/officeDocument/2006/relationships/slide"/><Relationship Id="rId8" Target="fonts/font8.fntdata" Type="http://schemas.openxmlformats.org/officeDocument/2006/relationships/font"/><Relationship Id="rId80" Target="slides/slide29.xml" Type="http://schemas.openxmlformats.org/officeDocument/2006/relationships/slide"/><Relationship Id="rId81" Target="slides/slide30.xml" Type="http://schemas.openxmlformats.org/officeDocument/2006/relationships/slide"/><Relationship Id="rId82" Target="slides/slide31.xml" Type="http://schemas.openxmlformats.org/officeDocument/2006/relationships/slide"/><Relationship Id="rId83" Target="slides/slide32.xml" Type="http://schemas.openxmlformats.org/officeDocument/2006/relationships/slide"/><Relationship Id="rId84" Target="notesMasters/notesMaster1.xml" Type="http://schemas.openxmlformats.org/officeDocument/2006/relationships/notesMaster"/><Relationship Id="rId85" Target="theme/theme2.xml" Type="http://schemas.openxmlformats.org/officeDocument/2006/relationships/theme"/><Relationship Id="rId86" Target="notesSlides/notesSlide1.xml" Type="http://schemas.openxmlformats.org/officeDocument/2006/relationships/notesSlide"/><Relationship Id="rId87" Target="notesSlides/notesSlide2.xml" Type="http://schemas.openxmlformats.org/officeDocument/2006/relationships/notesSlide"/><Relationship Id="rId88" Target="notesSlides/notesSlide3.xml" Type="http://schemas.openxmlformats.org/officeDocument/2006/relationships/notesSlide"/><Relationship Id="rId89" Target="notesSlides/notesSlide4.xml" Type="http://schemas.openxmlformats.org/officeDocument/2006/relationships/notesSlide"/><Relationship Id="rId9" Target="fonts/font9.fntdata" Type="http://schemas.openxmlformats.org/officeDocument/2006/relationships/font"/><Relationship Id="rId90" Target="notesSlides/notesSlide5.xml" Type="http://schemas.openxmlformats.org/officeDocument/2006/relationships/notesSlide"/><Relationship Id="rId91" Target="notesSlides/notesSlide6.xml" Type="http://schemas.openxmlformats.org/officeDocument/2006/relationships/notesSlide"/><Relationship Id="rId92" Target="notesSlides/notesSlide7.xml" Type="http://schemas.openxmlformats.org/officeDocument/2006/relationships/notesSlide"/><Relationship Id="rId93" Target="notesSlides/notesSlide8.xml" Type="http://schemas.openxmlformats.org/officeDocument/2006/relationships/notesSlide"/><Relationship Id="rId94" Target="notesSlides/notesSlide9.xml" Type="http://schemas.openxmlformats.org/officeDocument/2006/relationships/notesSlide"/><Relationship Id="rId95" Target="notesSlides/notesSlide10.xml" Type="http://schemas.openxmlformats.org/officeDocument/2006/relationships/notesSlide"/><Relationship Id="rId96" Target="notesSlides/notesSlide11.xml" Type="http://schemas.openxmlformats.org/officeDocument/2006/relationships/notesSlide"/><Relationship Id="rId97" Target="notesSlides/notesSlide12.xml" Type="http://schemas.openxmlformats.org/officeDocument/2006/relationships/notesSlide"/><Relationship Id="rId98" Target="notesSlides/notesSlide13.xml" Type="http://schemas.openxmlformats.org/officeDocument/2006/relationships/notesSlide"/><Relationship Id="rId99" Target="notesSlides/notesSlide14.xml" Type="http://schemas.openxmlformats.org/officeDocument/2006/relationships/note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2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2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2.xml" Type="http://schemas.openxmlformats.org/officeDocument/2006/relationships/slide"/></Relationships>
</file>

<file path=ppt/notesSlides/_rels/notesSlide2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3.xml" Type="http://schemas.openxmlformats.org/officeDocument/2006/relationships/slide"/></Relationships>
</file>

<file path=ppt/notesSlides/_rels/notesSlide2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4.xml" Type="http://schemas.openxmlformats.org/officeDocument/2006/relationships/slide"/></Relationships>
</file>

<file path=ppt/notesSlides/_rels/notesSlide2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5.xml" Type="http://schemas.openxmlformats.org/officeDocument/2006/relationships/slide"/></Relationships>
</file>

<file path=ppt/notesSlides/_rels/notesSlide2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6.xml" Type="http://schemas.openxmlformats.org/officeDocument/2006/relationships/slide"/></Relationships>
</file>

<file path=ppt/notesSlides/_rels/notesSlide2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7.xml" Type="http://schemas.openxmlformats.org/officeDocument/2006/relationships/slide"/></Relationships>
</file>

<file path=ppt/notesSlides/_rels/notesSlide2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8.xml" Type="http://schemas.openxmlformats.org/officeDocument/2006/relationships/slide"/></Relationships>
</file>

<file path=ppt/notesSlides/_rels/notesSlide2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0.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3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2.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8.png" Type="http://schemas.openxmlformats.org/officeDocument/2006/relationships/image"/><Relationship Id="rId4" Target="../media/image9.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0.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11.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12.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9.xml" Type="http://schemas.openxmlformats.org/officeDocument/2006/relationships/notesSlide"/><Relationship Id="rId3" Target="../media/image13.png" Type="http://schemas.openxmlformats.org/officeDocument/2006/relationships/image"/><Relationship Id="rId4" Target="../media/image14.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0.xml" Type="http://schemas.openxmlformats.org/officeDocument/2006/relationships/notesSlide"/><Relationship Id="rId3" Target="../media/image15.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1.xml" Type="http://schemas.openxmlformats.org/officeDocument/2006/relationships/notesSlid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2.xml" Type="http://schemas.openxmlformats.org/officeDocument/2006/relationships/notesSlid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3.xml" Type="http://schemas.openxmlformats.org/officeDocument/2006/relationships/notesSlide"/><Relationship Id="rId3" Target="../media/image16.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4.xml" Type="http://schemas.openxmlformats.org/officeDocument/2006/relationships/notesSlide"/><Relationship Id="rId3" Target="../media/image20.png" Type="http://schemas.openxmlformats.org/officeDocument/2006/relationships/image"/><Relationship Id="rId4" Target="../media/image21.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5.xml" Type="http://schemas.openxmlformats.org/officeDocument/2006/relationships/notesSlide"/><Relationship Id="rId3" Target="../media/image22.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6.xml" Type="http://schemas.openxmlformats.org/officeDocument/2006/relationships/notesSlide"/><Relationship Id="rId3" Target="../media/image23.jpeg" Type="http://schemas.openxmlformats.org/officeDocument/2006/relationships/image"/><Relationship Id="rId4" Target="../media/image24.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7.xml" Type="http://schemas.openxmlformats.org/officeDocument/2006/relationships/notesSlid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8.xml" Type="http://schemas.openxmlformats.org/officeDocument/2006/relationships/notesSlid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9.xml" Type="http://schemas.openxmlformats.org/officeDocument/2006/relationships/notesSlid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https://doi.org/10.5201/ipol.2016.163" TargetMode="External" Type="http://schemas.openxmlformats.org/officeDocument/2006/relationships/hyperlink"/><Relationship Id="rId3" Target="https://www.benhumberston.com/wp-content/uploads/2012/08/CPSC_517_BenHumberston_ProjectWriteup_compressed.pdf" TargetMode="External" Type="http://schemas.openxmlformats.org/officeDocument/2006/relationships/hyperlink"/><Relationship Id="rId4" Target="https://www2.riken.jp/brict/Yoshizawa/Papers/eg13Pyy.pdf" TargetMode="External" Type="http://schemas.openxmlformats.org/officeDocument/2006/relationships/hyperlink"/></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0.xml" Type="http://schemas.openxmlformats.org/officeDocument/2006/relationships/notesSlid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jpeg" Type="http://schemas.openxmlformats.org/officeDocument/2006/relationships/image"/><Relationship Id="rId4" Target="../media/image2.jpeg" Type="http://schemas.openxmlformats.org/officeDocument/2006/relationships/image"/><Relationship Id="rId5" Target="../media/image3.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897375" y="855000"/>
            <a:ext cx="16573500" cy="8577000"/>
            <a:chOff x="0" y="0"/>
            <a:chExt cx="22098000" cy="11436000"/>
          </a:xfrm>
        </p:grpSpPr>
        <p:sp>
          <p:nvSpPr>
            <p:cNvPr name="Freeform 3" id="3"/>
            <p:cNvSpPr/>
            <p:nvPr/>
          </p:nvSpPr>
          <p:spPr>
            <a:xfrm flipH="false" flipV="false" rot="0">
              <a:off x="0" y="0"/>
              <a:ext cx="22098000" cy="11435969"/>
            </a:xfrm>
            <a:custGeom>
              <a:avLst/>
              <a:gdLst/>
              <a:ahLst/>
              <a:cxnLst/>
              <a:rect r="r" b="b" t="t" l="l"/>
              <a:pathLst>
                <a:path h="11435969" w="22098000">
                  <a:moveTo>
                    <a:pt x="0" y="0"/>
                  </a:moveTo>
                  <a:lnTo>
                    <a:pt x="22098000" y="0"/>
                  </a:lnTo>
                  <a:lnTo>
                    <a:pt x="22098000" y="11435969"/>
                  </a:lnTo>
                  <a:lnTo>
                    <a:pt x="0" y="11435969"/>
                  </a:lnTo>
                  <a:close/>
                </a:path>
              </a:pathLst>
            </a:custGeom>
            <a:solidFill>
              <a:srgbClr val="FFFFFF"/>
            </a:solidFill>
          </p:spPr>
        </p:sp>
      </p:grpSp>
      <p:sp>
        <p:nvSpPr>
          <p:cNvPr name="TextBox 4" id="4"/>
          <p:cNvSpPr txBox="true"/>
          <p:nvPr/>
        </p:nvSpPr>
        <p:spPr>
          <a:xfrm rot="0">
            <a:off x="2402387" y="3631338"/>
            <a:ext cx="13447450" cy="1485900"/>
          </a:xfrm>
          <a:prstGeom prst="rect">
            <a:avLst/>
          </a:prstGeom>
        </p:spPr>
        <p:txBody>
          <a:bodyPr anchor="t" rtlCol="false" tIns="0" lIns="0" bIns="0" rIns="0">
            <a:spAutoFit/>
          </a:bodyPr>
          <a:lstStyle/>
          <a:p>
            <a:pPr algn="ctr">
              <a:lnSpc>
                <a:spcPts val="11640"/>
              </a:lnSpc>
            </a:pPr>
            <a:r>
              <a:rPr lang="en-US" sz="9700">
                <a:solidFill>
                  <a:srgbClr val="000000"/>
                </a:solidFill>
                <a:latin typeface="Lato"/>
              </a:rPr>
              <a:t>Xử lý ảnh số và video số</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47570" y="-529479"/>
            <a:ext cx="8504138" cy="10816479"/>
            <a:chOff x="0" y="0"/>
            <a:chExt cx="10783800" cy="13716000"/>
          </a:xfrm>
        </p:grpSpPr>
        <p:sp>
          <p:nvSpPr>
            <p:cNvPr name="Freeform 3" id="3"/>
            <p:cNvSpPr/>
            <p:nvPr/>
          </p:nvSpPr>
          <p:spPr>
            <a:xfrm flipH="false" flipV="false" rot="0">
              <a:off x="0" y="0"/>
              <a:ext cx="10783824" cy="13716000"/>
            </a:xfrm>
            <a:custGeom>
              <a:avLst/>
              <a:gdLst/>
              <a:ahLst/>
              <a:cxnLst/>
              <a:rect r="r" b="b" t="t" l="l"/>
              <a:pathLst>
                <a:path h="13716000" w="10783824">
                  <a:moveTo>
                    <a:pt x="0" y="0"/>
                  </a:moveTo>
                  <a:lnTo>
                    <a:pt x="10783824" y="0"/>
                  </a:lnTo>
                  <a:lnTo>
                    <a:pt x="10783824" y="13716000"/>
                  </a:lnTo>
                  <a:lnTo>
                    <a:pt x="0" y="13716000"/>
                  </a:lnTo>
                  <a:close/>
                </a:path>
              </a:pathLst>
            </a:custGeom>
            <a:solidFill>
              <a:srgbClr val="D9D9D9"/>
            </a:solidFill>
          </p:spPr>
        </p:sp>
      </p:grpSp>
      <p:sp>
        <p:nvSpPr>
          <p:cNvPr name="TextBox 4" id="4"/>
          <p:cNvSpPr txBox="true"/>
          <p:nvPr/>
        </p:nvSpPr>
        <p:spPr>
          <a:xfrm rot="0">
            <a:off x="1596249" y="2488581"/>
            <a:ext cx="12763939" cy="3656267"/>
          </a:xfrm>
          <a:prstGeom prst="rect">
            <a:avLst/>
          </a:prstGeom>
        </p:spPr>
        <p:txBody>
          <a:bodyPr anchor="t" rtlCol="false" tIns="0" lIns="0" bIns="0" rIns="0">
            <a:spAutoFit/>
          </a:bodyPr>
          <a:lstStyle/>
          <a:p>
            <a:pPr algn="just">
              <a:lnSpc>
                <a:spcPts val="5830"/>
              </a:lnSpc>
            </a:pPr>
            <a:r>
              <a:rPr lang="en-US" sz="4224">
                <a:solidFill>
                  <a:srgbClr val="000000"/>
                </a:solidFill>
                <a:latin typeface="Lato"/>
              </a:rPr>
              <a:t>Cung cấp một cái nhìn tổng quan về Seamless Cloning, về ý nghĩa khoa học và một số ứng dụng.</a:t>
            </a:r>
          </a:p>
          <a:p>
            <a:pPr algn="just">
              <a:lnSpc>
                <a:spcPts val="5830"/>
              </a:lnSpc>
            </a:pPr>
          </a:p>
          <a:p>
            <a:pPr algn="just">
              <a:lnSpc>
                <a:spcPts val="5830"/>
              </a:lnSpc>
            </a:pPr>
            <a:r>
              <a:rPr lang="en-US" sz="4224">
                <a:solidFill>
                  <a:srgbClr val="000000"/>
                </a:solidFill>
                <a:latin typeface="Lato"/>
              </a:rPr>
              <a:t>Từ đó tìm ra giải pháp tốt phù hợp để nghiên cứu sâu hơn.</a:t>
            </a:r>
          </a:p>
        </p:txBody>
      </p:sp>
      <p:sp>
        <p:nvSpPr>
          <p:cNvPr name="TextBox 5" id="5"/>
          <p:cNvSpPr txBox="true"/>
          <p:nvPr/>
        </p:nvSpPr>
        <p:spPr>
          <a:xfrm rot="0">
            <a:off x="723257" y="619125"/>
            <a:ext cx="8128450"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Contributions</a:t>
            </a:r>
          </a:p>
        </p:txBody>
      </p:sp>
    </p:spTree>
  </p:cSld>
  <p:clrMapOvr>
    <a:masterClrMapping/>
  </p:clrMapOvr>
  <p:transition spd="fast">
    <p:fade/>
  </p:transition>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897375" y="855000"/>
            <a:ext cx="16573500" cy="8577000"/>
            <a:chOff x="0" y="0"/>
            <a:chExt cx="22098000" cy="11436000"/>
          </a:xfrm>
        </p:grpSpPr>
        <p:sp>
          <p:nvSpPr>
            <p:cNvPr name="Freeform 3" id="3"/>
            <p:cNvSpPr/>
            <p:nvPr/>
          </p:nvSpPr>
          <p:spPr>
            <a:xfrm flipH="false" flipV="false" rot="0">
              <a:off x="0" y="0"/>
              <a:ext cx="22098000" cy="11435969"/>
            </a:xfrm>
            <a:custGeom>
              <a:avLst/>
              <a:gdLst/>
              <a:ahLst/>
              <a:cxnLst/>
              <a:rect r="r" b="b" t="t" l="l"/>
              <a:pathLst>
                <a:path h="11435969" w="22098000">
                  <a:moveTo>
                    <a:pt x="0" y="0"/>
                  </a:moveTo>
                  <a:lnTo>
                    <a:pt x="22098000" y="0"/>
                  </a:lnTo>
                  <a:lnTo>
                    <a:pt x="22098000" y="11435969"/>
                  </a:lnTo>
                  <a:lnTo>
                    <a:pt x="0" y="11435969"/>
                  </a:lnTo>
                  <a:close/>
                </a:path>
              </a:pathLst>
            </a:custGeom>
            <a:solidFill>
              <a:srgbClr val="FFFFFF"/>
            </a:solidFill>
          </p:spPr>
        </p:sp>
      </p:grpSp>
      <p:sp>
        <p:nvSpPr>
          <p:cNvPr name="TextBox 4" id="4"/>
          <p:cNvSpPr txBox="true"/>
          <p:nvPr/>
        </p:nvSpPr>
        <p:spPr>
          <a:xfrm rot="0">
            <a:off x="2402387" y="3631338"/>
            <a:ext cx="13447450" cy="1485900"/>
          </a:xfrm>
          <a:prstGeom prst="rect">
            <a:avLst/>
          </a:prstGeom>
        </p:spPr>
        <p:txBody>
          <a:bodyPr anchor="t" rtlCol="false" tIns="0" lIns="0" bIns="0" rIns="0">
            <a:spAutoFit/>
          </a:bodyPr>
          <a:lstStyle/>
          <a:p>
            <a:pPr algn="ctr">
              <a:lnSpc>
                <a:spcPts val="11640"/>
              </a:lnSpc>
            </a:pPr>
            <a:r>
              <a:rPr lang="en-US" sz="9700">
                <a:solidFill>
                  <a:srgbClr val="000000"/>
                </a:solidFill>
                <a:latin typeface="Lato"/>
              </a:rPr>
              <a:t>Related Research Works</a:t>
            </a:r>
          </a:p>
        </p:txBody>
      </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7570" y="-529479"/>
            <a:ext cx="8504138" cy="10816479"/>
            <a:chOff x="0" y="0"/>
            <a:chExt cx="10783800" cy="13716000"/>
          </a:xfrm>
        </p:grpSpPr>
        <p:sp>
          <p:nvSpPr>
            <p:cNvPr name="Freeform 3" id="3"/>
            <p:cNvSpPr/>
            <p:nvPr/>
          </p:nvSpPr>
          <p:spPr>
            <a:xfrm flipH="false" flipV="false" rot="0">
              <a:off x="0" y="0"/>
              <a:ext cx="10783824" cy="13716000"/>
            </a:xfrm>
            <a:custGeom>
              <a:avLst/>
              <a:gdLst/>
              <a:ahLst/>
              <a:cxnLst/>
              <a:rect r="r" b="b" t="t" l="l"/>
              <a:pathLst>
                <a:path h="13716000" w="10783824">
                  <a:moveTo>
                    <a:pt x="0" y="0"/>
                  </a:moveTo>
                  <a:lnTo>
                    <a:pt x="10783824" y="0"/>
                  </a:lnTo>
                  <a:lnTo>
                    <a:pt x="10783824" y="13716000"/>
                  </a:lnTo>
                  <a:lnTo>
                    <a:pt x="0" y="13716000"/>
                  </a:lnTo>
                  <a:close/>
                </a:path>
              </a:pathLst>
            </a:custGeom>
            <a:solidFill>
              <a:srgbClr val="D9D9D9"/>
            </a:solidFill>
          </p:spPr>
        </p:sp>
      </p:grpSp>
      <p:sp>
        <p:nvSpPr>
          <p:cNvPr name="Freeform 4" id="4"/>
          <p:cNvSpPr/>
          <p:nvPr/>
        </p:nvSpPr>
        <p:spPr>
          <a:xfrm flipH="false" flipV="false" rot="0">
            <a:off x="9144000" y="1736414"/>
            <a:ext cx="8684108" cy="3407086"/>
          </a:xfrm>
          <a:custGeom>
            <a:avLst/>
            <a:gdLst/>
            <a:ahLst/>
            <a:cxnLst/>
            <a:rect r="r" b="b" t="t" l="l"/>
            <a:pathLst>
              <a:path h="3407086" w="8684108">
                <a:moveTo>
                  <a:pt x="0" y="0"/>
                </a:moveTo>
                <a:lnTo>
                  <a:pt x="8684108" y="0"/>
                </a:lnTo>
                <a:lnTo>
                  <a:pt x="8684108" y="3407086"/>
                </a:lnTo>
                <a:lnTo>
                  <a:pt x="0" y="3407086"/>
                </a:lnTo>
                <a:lnTo>
                  <a:pt x="0" y="0"/>
                </a:lnTo>
                <a:close/>
              </a:path>
            </a:pathLst>
          </a:custGeom>
          <a:blipFill>
            <a:blip r:embed="rId3"/>
            <a:stretch>
              <a:fillRect l="0" t="0" r="0" b="0"/>
            </a:stretch>
          </a:blipFill>
        </p:spPr>
      </p:sp>
      <p:sp>
        <p:nvSpPr>
          <p:cNvPr name="Freeform 5" id="5"/>
          <p:cNvSpPr/>
          <p:nvPr/>
        </p:nvSpPr>
        <p:spPr>
          <a:xfrm flipH="false" flipV="false" rot="0">
            <a:off x="9679366" y="5568107"/>
            <a:ext cx="7747288" cy="3327934"/>
          </a:xfrm>
          <a:custGeom>
            <a:avLst/>
            <a:gdLst/>
            <a:ahLst/>
            <a:cxnLst/>
            <a:rect r="r" b="b" t="t" l="l"/>
            <a:pathLst>
              <a:path h="3327934" w="7747288">
                <a:moveTo>
                  <a:pt x="0" y="0"/>
                </a:moveTo>
                <a:lnTo>
                  <a:pt x="7747287" y="0"/>
                </a:lnTo>
                <a:lnTo>
                  <a:pt x="7747287" y="3327935"/>
                </a:lnTo>
                <a:lnTo>
                  <a:pt x="0" y="3327935"/>
                </a:lnTo>
                <a:lnTo>
                  <a:pt x="0" y="0"/>
                </a:lnTo>
                <a:close/>
              </a:path>
            </a:pathLst>
          </a:custGeom>
          <a:blipFill>
            <a:blip r:embed="rId4"/>
            <a:stretch>
              <a:fillRect l="0" t="0" r="0" b="0"/>
            </a:stretch>
          </a:blipFill>
        </p:spPr>
      </p:sp>
      <p:sp>
        <p:nvSpPr>
          <p:cNvPr name="TextBox 6" id="6"/>
          <p:cNvSpPr txBox="true"/>
          <p:nvPr/>
        </p:nvSpPr>
        <p:spPr>
          <a:xfrm rot="0">
            <a:off x="723258" y="619125"/>
            <a:ext cx="16315698" cy="495300"/>
          </a:xfrm>
          <a:prstGeom prst="rect">
            <a:avLst/>
          </a:prstGeom>
        </p:spPr>
        <p:txBody>
          <a:bodyPr anchor="t" rtlCol="false" tIns="0" lIns="0" bIns="0" rIns="0">
            <a:spAutoFit/>
          </a:bodyPr>
          <a:lstStyle/>
          <a:p>
            <a:pPr algn="l">
              <a:lnSpc>
                <a:spcPts val="3960"/>
              </a:lnSpc>
            </a:pPr>
            <a:r>
              <a:rPr lang="en-US" sz="3300">
                <a:solidFill>
                  <a:srgbClr val="000000"/>
                </a:solidFill>
                <a:latin typeface="Lato Bold"/>
              </a:rPr>
              <a:t>Sparse Solvers for Poisson Seamless Cloning - Ben Humberston</a:t>
            </a:r>
          </a:p>
        </p:txBody>
      </p:sp>
      <p:sp>
        <p:nvSpPr>
          <p:cNvPr name="TextBox 7" id="7"/>
          <p:cNvSpPr txBox="true"/>
          <p:nvPr/>
        </p:nvSpPr>
        <p:spPr>
          <a:xfrm rot="0">
            <a:off x="723257" y="1644164"/>
            <a:ext cx="7204393" cy="6839712"/>
          </a:xfrm>
          <a:prstGeom prst="rect">
            <a:avLst/>
          </a:prstGeom>
        </p:spPr>
        <p:txBody>
          <a:bodyPr anchor="t" rtlCol="false" tIns="0" lIns="0" bIns="0" rIns="0">
            <a:spAutoFit/>
          </a:bodyPr>
          <a:lstStyle/>
          <a:p>
            <a:pPr>
              <a:lnSpc>
                <a:spcPts val="4554"/>
              </a:lnSpc>
            </a:pPr>
          </a:p>
          <a:p>
            <a:pPr marL="712470" indent="-356235" lvl="1">
              <a:lnSpc>
                <a:spcPts val="4554"/>
              </a:lnSpc>
              <a:buFont typeface="Arial"/>
              <a:buChar char="•"/>
            </a:pPr>
            <a:r>
              <a:rPr lang="en-US" sz="3300">
                <a:solidFill>
                  <a:srgbClr val="000000"/>
                </a:solidFill>
                <a:latin typeface="Lato"/>
              </a:rPr>
              <a:t>Áp dụng Poisson Seamless Cloning để làm mượt hình ảnh đích trước khi thực hiện clonning. </a:t>
            </a:r>
          </a:p>
          <a:p>
            <a:pPr marL="712470" indent="-356235" lvl="1">
              <a:lnSpc>
                <a:spcPts val="4554"/>
              </a:lnSpc>
              <a:buFont typeface="Arial"/>
              <a:buChar char="•"/>
            </a:pPr>
            <a:r>
              <a:rPr lang="en-US" sz="3300">
                <a:solidFill>
                  <a:srgbClr val="000000"/>
                </a:solidFill>
                <a:latin typeface="Lato"/>
              </a:rPr>
              <a:t>Phương pháp này sử dụng các giải thuật giải hệ phương trình tuyến tính thưa để giải quyết bài toán. Các giải thuật này bao gồm Poisson blending, Laplacian pyramid blending,... và một số giải thuật khác.</a:t>
            </a:r>
          </a:p>
          <a:p>
            <a:pPr>
              <a:lnSpc>
                <a:spcPts val="4554"/>
              </a:lnSpc>
            </a:pPr>
          </a:p>
        </p:txBody>
      </p:sp>
    </p:spTree>
  </p:cSld>
  <p:clrMapOvr>
    <a:masterClrMapping/>
  </p:clrMapOvr>
  <p:transition spd="fast">
    <p:fade/>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7570" y="-529479"/>
            <a:ext cx="8504138" cy="10816479"/>
            <a:chOff x="0" y="0"/>
            <a:chExt cx="10783800" cy="13716000"/>
          </a:xfrm>
        </p:grpSpPr>
        <p:sp>
          <p:nvSpPr>
            <p:cNvPr name="Freeform 3" id="3"/>
            <p:cNvSpPr/>
            <p:nvPr/>
          </p:nvSpPr>
          <p:spPr>
            <a:xfrm flipH="false" flipV="false" rot="0">
              <a:off x="0" y="0"/>
              <a:ext cx="10783824" cy="13716000"/>
            </a:xfrm>
            <a:custGeom>
              <a:avLst/>
              <a:gdLst/>
              <a:ahLst/>
              <a:cxnLst/>
              <a:rect r="r" b="b" t="t" l="l"/>
              <a:pathLst>
                <a:path h="13716000" w="10783824">
                  <a:moveTo>
                    <a:pt x="0" y="0"/>
                  </a:moveTo>
                  <a:lnTo>
                    <a:pt x="10783824" y="0"/>
                  </a:lnTo>
                  <a:lnTo>
                    <a:pt x="10783824" y="13716000"/>
                  </a:lnTo>
                  <a:lnTo>
                    <a:pt x="0" y="13716000"/>
                  </a:lnTo>
                  <a:close/>
                </a:path>
              </a:pathLst>
            </a:custGeom>
            <a:solidFill>
              <a:srgbClr val="D9D9D9"/>
            </a:solidFill>
          </p:spPr>
        </p:sp>
      </p:grpSp>
      <p:sp>
        <p:nvSpPr>
          <p:cNvPr name="Freeform 4" id="4"/>
          <p:cNvSpPr/>
          <p:nvPr/>
        </p:nvSpPr>
        <p:spPr>
          <a:xfrm flipH="false" flipV="false" rot="0">
            <a:off x="9323595" y="1438275"/>
            <a:ext cx="8654091" cy="6432944"/>
          </a:xfrm>
          <a:custGeom>
            <a:avLst/>
            <a:gdLst/>
            <a:ahLst/>
            <a:cxnLst/>
            <a:rect r="r" b="b" t="t" l="l"/>
            <a:pathLst>
              <a:path h="6432944" w="8654091">
                <a:moveTo>
                  <a:pt x="0" y="0"/>
                </a:moveTo>
                <a:lnTo>
                  <a:pt x="8654091" y="0"/>
                </a:lnTo>
                <a:lnTo>
                  <a:pt x="8654091" y="6432944"/>
                </a:lnTo>
                <a:lnTo>
                  <a:pt x="0" y="6432944"/>
                </a:lnTo>
                <a:lnTo>
                  <a:pt x="0" y="0"/>
                </a:lnTo>
                <a:close/>
              </a:path>
            </a:pathLst>
          </a:custGeom>
          <a:blipFill>
            <a:blip r:embed="rId3"/>
            <a:stretch>
              <a:fillRect l="0" t="0" r="0" b="0"/>
            </a:stretch>
          </a:blipFill>
        </p:spPr>
      </p:sp>
      <p:sp>
        <p:nvSpPr>
          <p:cNvPr name="TextBox 5" id="5"/>
          <p:cNvSpPr txBox="true"/>
          <p:nvPr/>
        </p:nvSpPr>
        <p:spPr>
          <a:xfrm rot="0">
            <a:off x="723258" y="619125"/>
            <a:ext cx="16315698" cy="495300"/>
          </a:xfrm>
          <a:prstGeom prst="rect">
            <a:avLst/>
          </a:prstGeom>
        </p:spPr>
        <p:txBody>
          <a:bodyPr anchor="t" rtlCol="false" tIns="0" lIns="0" bIns="0" rIns="0">
            <a:spAutoFit/>
          </a:bodyPr>
          <a:lstStyle/>
          <a:p>
            <a:pPr algn="l">
              <a:lnSpc>
                <a:spcPts val="3960"/>
              </a:lnSpc>
            </a:pPr>
            <a:r>
              <a:rPr lang="en-US" sz="3300">
                <a:solidFill>
                  <a:srgbClr val="000000"/>
                </a:solidFill>
                <a:latin typeface="Lato Bold"/>
              </a:rPr>
              <a:t>Poisson Image Analogy: Texture-Aware Seamless Cloning S. Yoshizawa and H. Yokota</a:t>
            </a:r>
          </a:p>
        </p:txBody>
      </p:sp>
      <p:sp>
        <p:nvSpPr>
          <p:cNvPr name="TextBox 6" id="6"/>
          <p:cNvSpPr txBox="true"/>
          <p:nvPr/>
        </p:nvSpPr>
        <p:spPr>
          <a:xfrm rot="0">
            <a:off x="723257" y="1644164"/>
            <a:ext cx="7373430" cy="6839712"/>
          </a:xfrm>
          <a:prstGeom prst="rect">
            <a:avLst/>
          </a:prstGeom>
        </p:spPr>
        <p:txBody>
          <a:bodyPr anchor="t" rtlCol="false" tIns="0" lIns="0" bIns="0" rIns="0">
            <a:spAutoFit/>
          </a:bodyPr>
          <a:lstStyle/>
          <a:p>
            <a:pPr algn="just">
              <a:lnSpc>
                <a:spcPts val="4554"/>
              </a:lnSpc>
            </a:pPr>
          </a:p>
          <a:p>
            <a:pPr algn="just" marL="712470" indent="-356235" lvl="1">
              <a:lnSpc>
                <a:spcPts val="4554"/>
              </a:lnSpc>
              <a:buFont typeface="Arial"/>
              <a:buChar char="•"/>
            </a:pPr>
            <a:r>
              <a:rPr lang="en-US" sz="3300">
                <a:solidFill>
                  <a:srgbClr val="000000"/>
                </a:solidFill>
                <a:latin typeface="Lato"/>
              </a:rPr>
              <a:t>Áp dụng edge-aware filtering để làm mượt hình ảnh đích trước khi thực hiện clonning. </a:t>
            </a:r>
          </a:p>
          <a:p>
            <a:pPr algn="just" marL="712470" indent="-356235" lvl="1">
              <a:lnSpc>
                <a:spcPts val="4554"/>
              </a:lnSpc>
              <a:buFont typeface="Arial"/>
              <a:buChar char="•"/>
            </a:pPr>
            <a:r>
              <a:rPr lang="en-US" sz="3300">
                <a:solidFill>
                  <a:srgbClr val="000000"/>
                </a:solidFill>
                <a:latin typeface="Lato"/>
              </a:rPr>
              <a:t>Sau khi cloning, sử dụng một kỹ thuật tổng hợp texture  để khôi phục lại chi tiết texture của hình ảnh đích.</a:t>
            </a:r>
          </a:p>
          <a:p>
            <a:pPr algn="just" marL="712470" indent="-356235" lvl="1">
              <a:lnSpc>
                <a:spcPts val="4554"/>
              </a:lnSpc>
              <a:buFont typeface="Arial"/>
              <a:buChar char="•"/>
            </a:pPr>
            <a:r>
              <a:rPr lang="en-US" sz="3300">
                <a:solidFill>
                  <a:srgbClr val="000000"/>
                </a:solidFill>
                <a:latin typeface="Lato"/>
              </a:rPr>
              <a:t>Kỹ thuật này có thể giúp tái tạo các chi tiết của ảnh đích mà Poisson-based interpolation có thể làm mất đi.</a:t>
            </a:r>
          </a:p>
        </p:txBody>
      </p:sp>
    </p:spTree>
  </p:cSld>
  <p:clrMapOvr>
    <a:masterClrMapping/>
  </p:clrMapOvr>
  <p:transition spd="fast">
    <p:fade/>
  </p:transition>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47570" y="-529479"/>
            <a:ext cx="8504138" cy="10816479"/>
            <a:chOff x="0" y="0"/>
            <a:chExt cx="10783800" cy="13716000"/>
          </a:xfrm>
        </p:grpSpPr>
        <p:sp>
          <p:nvSpPr>
            <p:cNvPr name="Freeform 3" id="3"/>
            <p:cNvSpPr/>
            <p:nvPr/>
          </p:nvSpPr>
          <p:spPr>
            <a:xfrm flipH="false" flipV="false" rot="0">
              <a:off x="0" y="0"/>
              <a:ext cx="10783824" cy="13716000"/>
            </a:xfrm>
            <a:custGeom>
              <a:avLst/>
              <a:gdLst/>
              <a:ahLst/>
              <a:cxnLst/>
              <a:rect r="r" b="b" t="t" l="l"/>
              <a:pathLst>
                <a:path h="13716000" w="10783824">
                  <a:moveTo>
                    <a:pt x="0" y="0"/>
                  </a:moveTo>
                  <a:lnTo>
                    <a:pt x="10783824" y="0"/>
                  </a:lnTo>
                  <a:lnTo>
                    <a:pt x="10783824" y="13716000"/>
                  </a:lnTo>
                  <a:lnTo>
                    <a:pt x="0" y="13716000"/>
                  </a:lnTo>
                  <a:close/>
                </a:path>
              </a:pathLst>
            </a:custGeom>
            <a:solidFill>
              <a:srgbClr val="D9D9D9"/>
            </a:solidFill>
          </p:spPr>
        </p:sp>
      </p:grpSp>
      <p:grpSp>
        <p:nvGrpSpPr>
          <p:cNvPr name="Group 4" id="4"/>
          <p:cNvGrpSpPr/>
          <p:nvPr/>
        </p:nvGrpSpPr>
        <p:grpSpPr>
          <a:xfrm rot="0">
            <a:off x="17751375" y="1011375"/>
            <a:ext cx="288900" cy="288900"/>
            <a:chOff x="0" y="0"/>
            <a:chExt cx="385200" cy="385200"/>
          </a:xfrm>
        </p:grpSpPr>
        <p:sp>
          <p:nvSpPr>
            <p:cNvPr name="Freeform 5" id="5"/>
            <p:cNvSpPr/>
            <p:nvPr/>
          </p:nvSpPr>
          <p:spPr>
            <a:xfrm flipH="false" flipV="false" rot="0">
              <a:off x="0" y="0"/>
              <a:ext cx="385191" cy="385191"/>
            </a:xfrm>
            <a:custGeom>
              <a:avLst/>
              <a:gdLst/>
              <a:ahLst/>
              <a:cxnLst/>
              <a:rect r="r" b="b" t="t" l="l"/>
              <a:pathLst>
                <a:path h="385191" w="385191">
                  <a:moveTo>
                    <a:pt x="0" y="0"/>
                  </a:moveTo>
                  <a:lnTo>
                    <a:pt x="385191" y="0"/>
                  </a:lnTo>
                  <a:lnTo>
                    <a:pt x="385191" y="385191"/>
                  </a:lnTo>
                  <a:lnTo>
                    <a:pt x="0" y="385191"/>
                  </a:lnTo>
                  <a:close/>
                </a:path>
              </a:pathLst>
            </a:custGeom>
            <a:solidFill>
              <a:srgbClr val="FFFFFF"/>
            </a:solidFill>
          </p:spPr>
        </p:sp>
      </p:grpSp>
      <p:grpSp>
        <p:nvGrpSpPr>
          <p:cNvPr name="Group 6" id="6"/>
          <p:cNvGrpSpPr/>
          <p:nvPr/>
        </p:nvGrpSpPr>
        <p:grpSpPr>
          <a:xfrm rot="0">
            <a:off x="17751375" y="1632150"/>
            <a:ext cx="288900" cy="288900"/>
            <a:chOff x="0" y="0"/>
            <a:chExt cx="385200" cy="385200"/>
          </a:xfrm>
        </p:grpSpPr>
        <p:sp>
          <p:nvSpPr>
            <p:cNvPr name="Freeform 7" id="7"/>
            <p:cNvSpPr/>
            <p:nvPr/>
          </p:nvSpPr>
          <p:spPr>
            <a:xfrm flipH="false" flipV="false" rot="0">
              <a:off x="0" y="0"/>
              <a:ext cx="385191" cy="385191"/>
            </a:xfrm>
            <a:custGeom>
              <a:avLst/>
              <a:gdLst/>
              <a:ahLst/>
              <a:cxnLst/>
              <a:rect r="r" b="b" t="t" l="l"/>
              <a:pathLst>
                <a:path h="385191" w="385191">
                  <a:moveTo>
                    <a:pt x="0" y="0"/>
                  </a:moveTo>
                  <a:lnTo>
                    <a:pt x="385191" y="0"/>
                  </a:lnTo>
                  <a:lnTo>
                    <a:pt x="385191" y="385191"/>
                  </a:lnTo>
                  <a:lnTo>
                    <a:pt x="0" y="385191"/>
                  </a:lnTo>
                  <a:close/>
                </a:path>
              </a:pathLst>
            </a:custGeom>
            <a:solidFill>
              <a:srgbClr val="FFFFFF"/>
            </a:solidFill>
          </p:spPr>
        </p:sp>
      </p:grpSp>
      <p:sp>
        <p:nvSpPr>
          <p:cNvPr name="TextBox 8" id="8"/>
          <p:cNvSpPr txBox="true"/>
          <p:nvPr/>
        </p:nvSpPr>
        <p:spPr>
          <a:xfrm rot="0">
            <a:off x="745300" y="888125"/>
            <a:ext cx="16797250" cy="1038225"/>
          </a:xfrm>
          <a:prstGeom prst="rect">
            <a:avLst/>
          </a:prstGeom>
        </p:spPr>
        <p:txBody>
          <a:bodyPr anchor="t" rtlCol="false" tIns="0" lIns="0" bIns="0" rIns="0">
            <a:spAutoFit/>
          </a:bodyPr>
          <a:lstStyle/>
          <a:p>
            <a:pPr algn="l">
              <a:lnSpc>
                <a:spcPts val="7200"/>
              </a:lnSpc>
            </a:pPr>
            <a:r>
              <a:rPr lang="en-US" sz="6000">
                <a:solidFill>
                  <a:srgbClr val="000000"/>
                </a:solidFill>
                <a:latin typeface="Times New Roman"/>
              </a:rPr>
              <a:t>Comparison table</a:t>
            </a:r>
          </a:p>
        </p:txBody>
      </p:sp>
      <p:graphicFrame>
        <p:nvGraphicFramePr>
          <p:cNvPr name="Table 9" id="9"/>
          <p:cNvGraphicFramePr>
            <a:graphicFrameLocks noGrp="true"/>
          </p:cNvGraphicFramePr>
          <p:nvPr/>
        </p:nvGraphicFramePr>
        <p:xfrm>
          <a:off x="609525" y="2446866"/>
          <a:ext cx="17430750" cy="5809431"/>
        </p:xfrm>
        <a:graphic>
          <a:graphicData uri="http://schemas.openxmlformats.org/drawingml/2006/table">
            <a:tbl>
              <a:tblPr/>
              <a:tblGrid>
                <a:gridCol w="3405094"/>
                <a:gridCol w="3461128"/>
                <a:gridCol w="1078060"/>
                <a:gridCol w="4013775"/>
                <a:gridCol w="5472693"/>
              </a:tblGrid>
              <a:tr h="953281">
                <a:tc>
                  <a:txBody>
                    <a:bodyPr anchor="t" rtlCol="false"/>
                    <a:lstStyle/>
                    <a:p>
                      <a:pPr algn="l">
                        <a:lnSpc>
                          <a:spcPts val="3081"/>
                        </a:lnSpc>
                        <a:defRPr/>
                      </a:pPr>
                      <a:r>
                        <a:rPr lang="en-US" sz="2400">
                          <a:solidFill>
                            <a:srgbClr val="000000"/>
                          </a:solidFill>
                          <a:latin typeface="Times New Roman"/>
                        </a:rPr>
                        <a:t>Công trình</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7AD2DE"/>
                    </a:solidFill>
                  </a:tcPr>
                </a:tc>
                <a:tc>
                  <a:txBody>
                    <a:bodyPr anchor="t" rtlCol="false"/>
                    <a:lstStyle/>
                    <a:p>
                      <a:pPr algn="l">
                        <a:lnSpc>
                          <a:spcPts val="3081"/>
                        </a:lnSpc>
                        <a:defRPr/>
                      </a:pPr>
                      <a:r>
                        <a:rPr lang="en-US" sz="2400">
                          <a:solidFill>
                            <a:srgbClr val="000000"/>
                          </a:solidFill>
                          <a:latin typeface="Times New Roman"/>
                        </a:rPr>
                        <a:t>Phương pháp</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7AD2DE"/>
                    </a:solidFill>
                  </a:tcPr>
                </a:tc>
                <a:tc>
                  <a:txBody>
                    <a:bodyPr anchor="t" rtlCol="false"/>
                    <a:lstStyle/>
                    <a:p>
                      <a:pPr algn="l">
                        <a:lnSpc>
                          <a:spcPts val="3081"/>
                        </a:lnSpc>
                        <a:defRPr/>
                      </a:pPr>
                      <a:r>
                        <a:rPr lang="en-US" sz="2400">
                          <a:solidFill>
                            <a:srgbClr val="000000"/>
                          </a:solidFill>
                          <a:latin typeface="Times New Roman"/>
                        </a:rPr>
                        <a:t>Hiệu suất</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7AD2DE"/>
                    </a:solidFill>
                  </a:tcPr>
                </a:tc>
                <a:tc>
                  <a:txBody>
                    <a:bodyPr anchor="t" rtlCol="false"/>
                    <a:lstStyle/>
                    <a:p>
                      <a:pPr algn="l">
                        <a:lnSpc>
                          <a:spcPts val="3081"/>
                        </a:lnSpc>
                        <a:defRPr/>
                      </a:pPr>
                      <a:r>
                        <a:rPr lang="en-US" sz="2400">
                          <a:solidFill>
                            <a:srgbClr val="000000"/>
                          </a:solidFill>
                          <a:latin typeface="Times New Roman"/>
                        </a:rPr>
                        <a:t>Ưu điểm</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7AD2DE"/>
                    </a:solidFill>
                  </a:tcPr>
                </a:tc>
                <a:tc>
                  <a:txBody>
                    <a:bodyPr anchor="t" rtlCol="false"/>
                    <a:lstStyle/>
                    <a:p>
                      <a:pPr algn="l">
                        <a:lnSpc>
                          <a:spcPts val="3081"/>
                        </a:lnSpc>
                        <a:defRPr/>
                      </a:pPr>
                      <a:r>
                        <a:rPr lang="en-US" sz="2400">
                          <a:solidFill>
                            <a:srgbClr val="000000"/>
                          </a:solidFill>
                          <a:latin typeface="Times New Roman"/>
                        </a:rPr>
                        <a:t>Khuyết điểm</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7AD2DE"/>
                    </a:solidFill>
                  </a:tcPr>
                </a:tc>
              </a:tr>
              <a:tr h="1734972">
                <a:tc>
                  <a:txBody>
                    <a:bodyPr anchor="t" rtlCol="false"/>
                    <a:lstStyle/>
                    <a:p>
                      <a:pPr algn="l">
                        <a:lnSpc>
                          <a:spcPts val="3081"/>
                        </a:lnSpc>
                        <a:defRPr/>
                      </a:pPr>
                      <a:r>
                        <a:rPr lang="en-US" sz="2400">
                          <a:solidFill>
                            <a:srgbClr val="000000"/>
                          </a:solidFill>
                          <a:latin typeface="Times New Roman"/>
                        </a:rPr>
                        <a:t>Sparse Solvers for Poisson Seamless Cloning - Ben Humberston</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7AD2DE"/>
                    </a:solidFill>
                  </a:tcPr>
                </a:tc>
                <a:tc>
                  <a:txBody>
                    <a:bodyPr anchor="t" rtlCol="false"/>
                    <a:lstStyle/>
                    <a:p>
                      <a:pPr algn="l">
                        <a:lnSpc>
                          <a:spcPts val="3081"/>
                        </a:lnSpc>
                        <a:defRPr/>
                      </a:pPr>
                      <a:r>
                        <a:rPr lang="en-US" sz="2400">
                          <a:solidFill>
                            <a:srgbClr val="000000"/>
                          </a:solidFill>
                          <a:latin typeface="Times New Roman"/>
                        </a:rPr>
                        <a:t>Dùng phương trình  Poisson </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7EEF3"/>
                    </a:solidFill>
                  </a:tcPr>
                </a:tc>
                <a:tc>
                  <a:txBody>
                    <a:bodyPr anchor="t" rtlCol="false"/>
                    <a:lstStyle/>
                    <a:p>
                      <a:pPr algn="l">
                        <a:lnSpc>
                          <a:spcPts val="3081"/>
                        </a:lnSpc>
                        <a:defRPr/>
                      </a:pPr>
                      <a:r>
                        <a:rPr lang="en-US" sz="2400">
                          <a:solidFill>
                            <a:srgbClr val="000000"/>
                          </a:solidFill>
                          <a:latin typeface="Times New Roman"/>
                        </a:rPr>
                        <a:t>Tốt</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7EEF3"/>
                    </a:solidFill>
                  </a:tcPr>
                </a:tc>
                <a:tc>
                  <a:txBody>
                    <a:bodyPr anchor="t" rtlCol="false"/>
                    <a:lstStyle/>
                    <a:p>
                      <a:pPr algn="l">
                        <a:lnSpc>
                          <a:spcPts val="3081"/>
                        </a:lnSpc>
                        <a:defRPr/>
                      </a:pPr>
                      <a:r>
                        <a:rPr lang="en-US" sz="2400">
                          <a:solidFill>
                            <a:srgbClr val="000000"/>
                          </a:solidFill>
                          <a:latin typeface="Times New Roman"/>
                        </a:rPr>
                        <a:t>Hiệu suất cao, tính chính xác cao,phù hợp với xử lý ảnh quy mô lớn</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7EEF3"/>
                    </a:solidFill>
                  </a:tcPr>
                </a:tc>
                <a:tc>
                  <a:txBody>
                    <a:bodyPr anchor="t" rtlCol="false"/>
                    <a:lstStyle/>
                    <a:p>
                      <a:pPr algn="l">
                        <a:lnSpc>
                          <a:spcPts val="3081"/>
                        </a:lnSpc>
                        <a:defRPr/>
                      </a:pPr>
                      <a:r>
                        <a:rPr lang="en-US" sz="2400">
                          <a:solidFill>
                            <a:srgbClr val="000000"/>
                          </a:solidFill>
                          <a:latin typeface="Times New Roman"/>
                        </a:rPr>
                        <a:t>Giải phương trình Poisson có thể đòi hỏi nhiều tài nguyên tính toán, đặc biệt là trên ảnh có độ phân giải cao.</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7EEF3"/>
                    </a:solidFill>
                  </a:tcPr>
                </a:tc>
              </a:tr>
              <a:tr h="3121177">
                <a:tc>
                  <a:txBody>
                    <a:bodyPr anchor="t" rtlCol="false"/>
                    <a:lstStyle/>
                    <a:p>
                      <a:pPr algn="l">
                        <a:lnSpc>
                          <a:spcPts val="3081"/>
                        </a:lnSpc>
                        <a:defRPr/>
                      </a:pPr>
                      <a:r>
                        <a:rPr lang="en-US" sz="2400">
                          <a:solidFill>
                            <a:srgbClr val="000000"/>
                          </a:solidFill>
                          <a:latin typeface="Times New Roman"/>
                        </a:rPr>
                        <a:t>Poisson Image Analogy: Texture-Aware Seamless Cloning S. Yoshizawa and H. Yokota</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7AD2DE"/>
                    </a:solidFill>
                  </a:tcPr>
                </a:tc>
                <a:tc>
                  <a:txBody>
                    <a:bodyPr anchor="t" rtlCol="false"/>
                    <a:lstStyle/>
                    <a:p>
                      <a:pPr algn="l">
                        <a:lnSpc>
                          <a:spcPts val="3081"/>
                        </a:lnSpc>
                        <a:defRPr/>
                      </a:pPr>
                      <a:r>
                        <a:rPr lang="en-US" sz="2400">
                          <a:solidFill>
                            <a:srgbClr val="000000"/>
                          </a:solidFill>
                          <a:latin typeface="Times New Roman"/>
                        </a:rPr>
                        <a:t>Làm mịn ảnh bằng phương pháp Gauss. Áp dụng Poisson tại điểm pixel cần ghép và xử lí biên cạnh bằng phương pháp Dirichlet</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CF7F9"/>
                    </a:solidFill>
                  </a:tcPr>
                </a:tc>
                <a:tc>
                  <a:txBody>
                    <a:bodyPr anchor="t" rtlCol="false"/>
                    <a:lstStyle/>
                    <a:p>
                      <a:pPr algn="l">
                        <a:lnSpc>
                          <a:spcPts val="3081"/>
                        </a:lnSpc>
                        <a:defRPr/>
                      </a:pPr>
                      <a:r>
                        <a:rPr lang="en-US" sz="2400">
                          <a:solidFill>
                            <a:srgbClr val="000000"/>
                          </a:solidFill>
                          <a:latin typeface="Times New Roman"/>
                        </a:rPr>
                        <a:t>Tốt </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CF7F9"/>
                    </a:solidFill>
                  </a:tcPr>
                </a:tc>
                <a:tc>
                  <a:txBody>
                    <a:bodyPr anchor="t" rtlCol="false"/>
                    <a:lstStyle/>
                    <a:p>
                      <a:pPr algn="l">
                        <a:lnSpc>
                          <a:spcPts val="3081"/>
                        </a:lnSpc>
                        <a:defRPr/>
                      </a:pPr>
                      <a:r>
                        <a:rPr lang="en-US" sz="2400">
                          <a:solidFill>
                            <a:srgbClr val="000000"/>
                          </a:solidFill>
                          <a:latin typeface="Times New Roman"/>
                        </a:rPr>
                        <a:t>Độ chính xác cao, biên cạnh ít bị mờ, lỗi, pixel phần bị ghép khá hài hoà</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CF7F9"/>
                    </a:solidFill>
                  </a:tcPr>
                </a:tc>
                <a:tc>
                  <a:txBody>
                    <a:bodyPr anchor="t" rtlCol="false"/>
                    <a:lstStyle/>
                    <a:p>
                      <a:pPr algn="l">
                        <a:lnSpc>
                          <a:spcPts val="3081"/>
                        </a:lnSpc>
                        <a:defRPr/>
                      </a:pPr>
                      <a:r>
                        <a:rPr lang="en-US" sz="2400">
                          <a:solidFill>
                            <a:srgbClr val="000000"/>
                          </a:solidFill>
                          <a:latin typeface="Times New Roman"/>
                        </a:rPr>
                        <a:t>Mặc dù hiệu suất tính toán là lợi ích, nhưng có thể khó để duy trì tính tự nhiên và seamless như khi sử dụng phương trình Poisson.</a:t>
                      </a:r>
                      <a:endParaRPr lang="en-US" sz="1100"/>
                    </a:p>
                  </a:txBody>
                  <a:tcPr marL="41099" marR="41099" marT="41099" marB="41099"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CF7F9"/>
                    </a:solidFill>
                  </a:tcPr>
                </a:tc>
              </a:tr>
            </a:tbl>
          </a:graphicData>
        </a:graphic>
      </p:graphicFrame>
    </p:spTree>
  </p:cSld>
  <p:clrMapOvr>
    <a:masterClrMapping/>
  </p:clrMapOvr>
  <p:transition spd="fast">
    <p:fade/>
  </p:transition>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897375" y="855000"/>
            <a:ext cx="16573500" cy="8577000"/>
            <a:chOff x="0" y="0"/>
            <a:chExt cx="22098000" cy="11436000"/>
          </a:xfrm>
        </p:grpSpPr>
        <p:sp>
          <p:nvSpPr>
            <p:cNvPr name="Freeform 3" id="3"/>
            <p:cNvSpPr/>
            <p:nvPr/>
          </p:nvSpPr>
          <p:spPr>
            <a:xfrm flipH="false" flipV="false" rot="0">
              <a:off x="0" y="0"/>
              <a:ext cx="22098000" cy="11435969"/>
            </a:xfrm>
            <a:custGeom>
              <a:avLst/>
              <a:gdLst/>
              <a:ahLst/>
              <a:cxnLst/>
              <a:rect r="r" b="b" t="t" l="l"/>
              <a:pathLst>
                <a:path h="11435969" w="22098000">
                  <a:moveTo>
                    <a:pt x="0" y="0"/>
                  </a:moveTo>
                  <a:lnTo>
                    <a:pt x="22098000" y="0"/>
                  </a:lnTo>
                  <a:lnTo>
                    <a:pt x="22098000" y="11435969"/>
                  </a:lnTo>
                  <a:lnTo>
                    <a:pt x="0" y="11435969"/>
                  </a:lnTo>
                  <a:close/>
                </a:path>
              </a:pathLst>
            </a:custGeom>
            <a:solidFill>
              <a:srgbClr val="FFFFFF"/>
            </a:solidFill>
          </p:spPr>
        </p:sp>
      </p:grpSp>
      <p:sp>
        <p:nvSpPr>
          <p:cNvPr name="TextBox 4" id="4"/>
          <p:cNvSpPr txBox="true"/>
          <p:nvPr/>
        </p:nvSpPr>
        <p:spPr>
          <a:xfrm rot="0">
            <a:off x="2402387" y="3631338"/>
            <a:ext cx="13447450" cy="1485900"/>
          </a:xfrm>
          <a:prstGeom prst="rect">
            <a:avLst/>
          </a:prstGeom>
        </p:spPr>
        <p:txBody>
          <a:bodyPr anchor="t" rtlCol="false" tIns="0" lIns="0" bIns="0" rIns="0">
            <a:spAutoFit/>
          </a:bodyPr>
          <a:lstStyle/>
          <a:p>
            <a:pPr algn="ctr">
              <a:lnSpc>
                <a:spcPts val="11640"/>
              </a:lnSpc>
            </a:pPr>
            <a:r>
              <a:rPr lang="en-US" sz="9700">
                <a:solidFill>
                  <a:srgbClr val="000000"/>
                </a:solidFill>
                <a:latin typeface="Lato"/>
              </a:rPr>
              <a:t>Methodology</a:t>
            </a:r>
          </a:p>
        </p:txBody>
      </p:sp>
    </p:spTree>
  </p:cSld>
  <p:clrMapOvr>
    <a:masterClrMapping/>
  </p:clrMapOvr>
  <p:transition spd="fast">
    <p:fade/>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7570" y="-529479"/>
            <a:ext cx="8504138" cy="10816479"/>
            <a:chOff x="0" y="0"/>
            <a:chExt cx="10783800" cy="13716000"/>
          </a:xfrm>
        </p:grpSpPr>
        <p:sp>
          <p:nvSpPr>
            <p:cNvPr name="Freeform 3" id="3"/>
            <p:cNvSpPr/>
            <p:nvPr/>
          </p:nvSpPr>
          <p:spPr>
            <a:xfrm flipH="false" flipV="false" rot="0">
              <a:off x="0" y="0"/>
              <a:ext cx="10783824" cy="13716000"/>
            </a:xfrm>
            <a:custGeom>
              <a:avLst/>
              <a:gdLst/>
              <a:ahLst/>
              <a:cxnLst/>
              <a:rect r="r" b="b" t="t" l="l"/>
              <a:pathLst>
                <a:path h="13716000" w="10783824">
                  <a:moveTo>
                    <a:pt x="0" y="0"/>
                  </a:moveTo>
                  <a:lnTo>
                    <a:pt x="10783824" y="0"/>
                  </a:lnTo>
                  <a:lnTo>
                    <a:pt x="10783824" y="13716000"/>
                  </a:lnTo>
                  <a:lnTo>
                    <a:pt x="0" y="13716000"/>
                  </a:lnTo>
                  <a:close/>
                </a:path>
              </a:pathLst>
            </a:custGeom>
            <a:solidFill>
              <a:srgbClr val="D9D9D9"/>
            </a:solidFill>
          </p:spPr>
        </p:sp>
      </p:grpSp>
      <p:sp>
        <p:nvSpPr>
          <p:cNvPr name="Freeform 4" id="4"/>
          <p:cNvSpPr/>
          <p:nvPr/>
        </p:nvSpPr>
        <p:spPr>
          <a:xfrm flipH="false" flipV="false" rot="0">
            <a:off x="8851708" y="1881416"/>
            <a:ext cx="9377421" cy="5466594"/>
          </a:xfrm>
          <a:custGeom>
            <a:avLst/>
            <a:gdLst/>
            <a:ahLst/>
            <a:cxnLst/>
            <a:rect r="r" b="b" t="t" l="l"/>
            <a:pathLst>
              <a:path h="5466594" w="9377421">
                <a:moveTo>
                  <a:pt x="0" y="0"/>
                </a:moveTo>
                <a:lnTo>
                  <a:pt x="9377420" y="0"/>
                </a:lnTo>
                <a:lnTo>
                  <a:pt x="9377420" y="5466594"/>
                </a:lnTo>
                <a:lnTo>
                  <a:pt x="0" y="5466594"/>
                </a:lnTo>
                <a:lnTo>
                  <a:pt x="0" y="0"/>
                </a:lnTo>
                <a:close/>
              </a:path>
            </a:pathLst>
          </a:custGeom>
          <a:blipFill>
            <a:blip r:embed="rId3"/>
            <a:stretch>
              <a:fillRect l="0" t="0" r="0" b="0"/>
            </a:stretch>
          </a:blipFill>
        </p:spPr>
      </p:sp>
      <p:sp>
        <p:nvSpPr>
          <p:cNvPr name="TextBox 5" id="5"/>
          <p:cNvSpPr txBox="true"/>
          <p:nvPr/>
        </p:nvSpPr>
        <p:spPr>
          <a:xfrm rot="0">
            <a:off x="1307117" y="2322088"/>
            <a:ext cx="7308375" cy="3461385"/>
          </a:xfrm>
          <a:prstGeom prst="rect">
            <a:avLst/>
          </a:prstGeom>
        </p:spPr>
        <p:txBody>
          <a:bodyPr anchor="t" rtlCol="false" tIns="0" lIns="0" bIns="0" rIns="0">
            <a:spAutoFit/>
          </a:bodyPr>
          <a:lstStyle/>
          <a:p>
            <a:pPr algn="just">
              <a:lnSpc>
                <a:spcPts val="5519"/>
              </a:lnSpc>
            </a:pPr>
            <a:r>
              <a:rPr lang="en-US" sz="3999">
                <a:solidFill>
                  <a:srgbClr val="000000"/>
                </a:solidFill>
                <a:latin typeface="Lato Bold"/>
              </a:rPr>
              <a:t>Poisson Image Editing: </a:t>
            </a:r>
            <a:r>
              <a:rPr lang="en-US" sz="3999">
                <a:solidFill>
                  <a:srgbClr val="000000"/>
                </a:solidFill>
                <a:latin typeface="Lato"/>
              </a:rPr>
              <a:t>thực hiện các chỉnh sửa hình ảnh một cách mượt mà và tự nhiên bằng cách áp dụng phương trình Poisson.</a:t>
            </a:r>
          </a:p>
        </p:txBody>
      </p:sp>
      <p:sp>
        <p:nvSpPr>
          <p:cNvPr name="TextBox 6" id="6"/>
          <p:cNvSpPr txBox="true"/>
          <p:nvPr/>
        </p:nvSpPr>
        <p:spPr>
          <a:xfrm rot="0">
            <a:off x="723257" y="619125"/>
            <a:ext cx="8128450"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Methodology</a:t>
            </a:r>
          </a:p>
        </p:txBody>
      </p:sp>
    </p:spTree>
  </p:cSld>
  <p:clrMapOvr>
    <a:masterClrMapping/>
  </p:clrMapOvr>
  <p:transition spd="fast">
    <p:fade/>
  </p:transition>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47570" y="-529479"/>
            <a:ext cx="8504138" cy="10816479"/>
            <a:chOff x="0" y="0"/>
            <a:chExt cx="10783800" cy="13716000"/>
          </a:xfrm>
        </p:grpSpPr>
        <p:sp>
          <p:nvSpPr>
            <p:cNvPr name="Freeform 3" id="3"/>
            <p:cNvSpPr/>
            <p:nvPr/>
          </p:nvSpPr>
          <p:spPr>
            <a:xfrm flipH="false" flipV="false" rot="0">
              <a:off x="0" y="0"/>
              <a:ext cx="10783824" cy="13716000"/>
            </a:xfrm>
            <a:custGeom>
              <a:avLst/>
              <a:gdLst/>
              <a:ahLst/>
              <a:cxnLst/>
              <a:rect r="r" b="b" t="t" l="l"/>
              <a:pathLst>
                <a:path h="13716000" w="10783824">
                  <a:moveTo>
                    <a:pt x="0" y="0"/>
                  </a:moveTo>
                  <a:lnTo>
                    <a:pt x="10783824" y="0"/>
                  </a:lnTo>
                  <a:lnTo>
                    <a:pt x="10783824" y="13716000"/>
                  </a:lnTo>
                  <a:lnTo>
                    <a:pt x="0" y="13716000"/>
                  </a:lnTo>
                  <a:close/>
                </a:path>
              </a:pathLst>
            </a:custGeom>
            <a:solidFill>
              <a:srgbClr val="D9D9D9"/>
            </a:solidFill>
          </p:spPr>
        </p:sp>
      </p:grpSp>
      <p:sp>
        <p:nvSpPr>
          <p:cNvPr name="TextBox 4" id="4"/>
          <p:cNvSpPr txBox="true"/>
          <p:nvPr/>
        </p:nvSpPr>
        <p:spPr>
          <a:xfrm rot="0">
            <a:off x="1223708" y="1766032"/>
            <a:ext cx="14596267" cy="680085"/>
          </a:xfrm>
          <a:prstGeom prst="rect">
            <a:avLst/>
          </a:prstGeom>
        </p:spPr>
        <p:txBody>
          <a:bodyPr anchor="t" rtlCol="false" tIns="0" lIns="0" bIns="0" rIns="0">
            <a:spAutoFit/>
          </a:bodyPr>
          <a:lstStyle/>
          <a:p>
            <a:pPr algn="just">
              <a:lnSpc>
                <a:spcPts val="5519"/>
              </a:lnSpc>
            </a:pPr>
            <a:r>
              <a:rPr lang="en-US" sz="3999">
                <a:solidFill>
                  <a:srgbClr val="000000"/>
                </a:solidFill>
                <a:latin typeface="Lato Bold"/>
              </a:rPr>
              <a:t>Chuẩn bị dữ liệu: </a:t>
            </a:r>
            <a:r>
              <a:rPr lang="en-US" sz="3999">
                <a:solidFill>
                  <a:srgbClr val="000000"/>
                </a:solidFill>
                <a:latin typeface="Lato"/>
              </a:rPr>
              <a:t>ảnh nguồn, ảnh mặt nạ và ảnh đích</a:t>
            </a:r>
          </a:p>
        </p:txBody>
      </p:sp>
      <p:sp>
        <p:nvSpPr>
          <p:cNvPr name="TextBox 5" id="5"/>
          <p:cNvSpPr txBox="true"/>
          <p:nvPr/>
        </p:nvSpPr>
        <p:spPr>
          <a:xfrm rot="0">
            <a:off x="723257" y="619125"/>
            <a:ext cx="8128450"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Methodology</a:t>
            </a:r>
          </a:p>
        </p:txBody>
      </p:sp>
      <p:sp>
        <p:nvSpPr>
          <p:cNvPr name="TextBox 6" id="6"/>
          <p:cNvSpPr txBox="true"/>
          <p:nvPr/>
        </p:nvSpPr>
        <p:spPr>
          <a:xfrm rot="0">
            <a:off x="1223708" y="6174203"/>
            <a:ext cx="14596267" cy="680085"/>
          </a:xfrm>
          <a:prstGeom prst="rect">
            <a:avLst/>
          </a:prstGeom>
        </p:spPr>
        <p:txBody>
          <a:bodyPr anchor="t" rtlCol="false" tIns="0" lIns="0" bIns="0" rIns="0">
            <a:spAutoFit/>
          </a:bodyPr>
          <a:lstStyle/>
          <a:p>
            <a:pPr algn="just">
              <a:lnSpc>
                <a:spcPts val="5519"/>
              </a:lnSpc>
            </a:pPr>
            <a:r>
              <a:rPr lang="en-US" sz="3999">
                <a:solidFill>
                  <a:srgbClr val="000000"/>
                </a:solidFill>
                <a:latin typeface="Lato Bold"/>
              </a:rPr>
              <a:t>Áp dụng kết quả lên ảnh đích</a:t>
            </a:r>
          </a:p>
        </p:txBody>
      </p:sp>
      <p:sp>
        <p:nvSpPr>
          <p:cNvPr name="TextBox 7" id="7"/>
          <p:cNvSpPr txBox="true"/>
          <p:nvPr/>
        </p:nvSpPr>
        <p:spPr>
          <a:xfrm rot="0">
            <a:off x="1223708" y="3072765"/>
            <a:ext cx="14596267" cy="2766060"/>
          </a:xfrm>
          <a:prstGeom prst="rect">
            <a:avLst/>
          </a:prstGeom>
        </p:spPr>
        <p:txBody>
          <a:bodyPr anchor="t" rtlCol="false" tIns="0" lIns="0" bIns="0" rIns="0">
            <a:spAutoFit/>
          </a:bodyPr>
          <a:lstStyle/>
          <a:p>
            <a:pPr algn="just">
              <a:lnSpc>
                <a:spcPts val="5519"/>
              </a:lnSpc>
            </a:pPr>
            <a:r>
              <a:rPr lang="en-US" sz="3999">
                <a:solidFill>
                  <a:srgbClr val="000000"/>
                </a:solidFill>
                <a:latin typeface="Lato Bold"/>
              </a:rPr>
              <a:t>Áp dụng poisson image blending: </a:t>
            </a:r>
            <a:r>
              <a:rPr lang="en-US" sz="3999">
                <a:solidFill>
                  <a:srgbClr val="000000"/>
                </a:solidFill>
                <a:latin typeface="Lato"/>
              </a:rPr>
              <a:t>Tính toán gradients, laplacian, guidance field của ảnh nguồn và ảnh đích, sau đó giải phương trình Poisson để chuyển thông tin độ dốc từ ảnh nguồn sang ảnh đích.</a:t>
            </a:r>
          </a:p>
        </p:txBody>
      </p:sp>
    </p:spTree>
  </p:cSld>
  <p:clrMapOvr>
    <a:masterClrMapping/>
  </p:clrMapOvr>
  <p:transition spd="fast">
    <p:fade/>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7570" y="-529479"/>
            <a:ext cx="17487250" cy="10816479"/>
            <a:chOff x="0" y="0"/>
            <a:chExt cx="22174972" cy="13716000"/>
          </a:xfrm>
        </p:grpSpPr>
        <p:sp>
          <p:nvSpPr>
            <p:cNvPr name="Freeform 3" id="3"/>
            <p:cNvSpPr/>
            <p:nvPr/>
          </p:nvSpPr>
          <p:spPr>
            <a:xfrm flipH="false" flipV="false" rot="0">
              <a:off x="0" y="0"/>
              <a:ext cx="22174995" cy="13716000"/>
            </a:xfrm>
            <a:custGeom>
              <a:avLst/>
              <a:gdLst/>
              <a:ahLst/>
              <a:cxnLst/>
              <a:rect r="r" b="b" t="t" l="l"/>
              <a:pathLst>
                <a:path h="13716000" w="22174995">
                  <a:moveTo>
                    <a:pt x="0" y="0"/>
                  </a:moveTo>
                  <a:lnTo>
                    <a:pt x="22174995" y="0"/>
                  </a:lnTo>
                  <a:lnTo>
                    <a:pt x="22174995" y="13716000"/>
                  </a:lnTo>
                  <a:lnTo>
                    <a:pt x="0" y="13716000"/>
                  </a:lnTo>
                  <a:close/>
                </a:path>
              </a:pathLst>
            </a:custGeom>
            <a:solidFill>
              <a:srgbClr val="D9D9D9"/>
            </a:solidFill>
          </p:spPr>
        </p:sp>
      </p:grpSp>
      <p:sp>
        <p:nvSpPr>
          <p:cNvPr name="Freeform 4" id="4"/>
          <p:cNvSpPr/>
          <p:nvPr/>
        </p:nvSpPr>
        <p:spPr>
          <a:xfrm flipH="false" flipV="false" rot="0">
            <a:off x="9510093" y="1728906"/>
            <a:ext cx="8087608" cy="4082074"/>
          </a:xfrm>
          <a:custGeom>
            <a:avLst/>
            <a:gdLst/>
            <a:ahLst/>
            <a:cxnLst/>
            <a:rect r="r" b="b" t="t" l="l"/>
            <a:pathLst>
              <a:path h="4082074" w="8087608">
                <a:moveTo>
                  <a:pt x="0" y="0"/>
                </a:moveTo>
                <a:lnTo>
                  <a:pt x="8087608" y="0"/>
                </a:lnTo>
                <a:lnTo>
                  <a:pt x="8087608" y="4082073"/>
                </a:lnTo>
                <a:lnTo>
                  <a:pt x="0" y="4082073"/>
                </a:lnTo>
                <a:lnTo>
                  <a:pt x="0" y="0"/>
                </a:lnTo>
                <a:close/>
              </a:path>
            </a:pathLst>
          </a:custGeom>
          <a:blipFill>
            <a:blip r:embed="rId3"/>
            <a:stretch>
              <a:fillRect l="0" t="0" r="0" b="0"/>
            </a:stretch>
          </a:blipFill>
        </p:spPr>
      </p:sp>
      <p:sp>
        <p:nvSpPr>
          <p:cNvPr name="TextBox 5" id="5"/>
          <p:cNvSpPr txBox="true"/>
          <p:nvPr/>
        </p:nvSpPr>
        <p:spPr>
          <a:xfrm rot="0">
            <a:off x="1028700" y="2024499"/>
            <a:ext cx="8293599" cy="680085"/>
          </a:xfrm>
          <a:prstGeom prst="rect">
            <a:avLst/>
          </a:prstGeom>
        </p:spPr>
        <p:txBody>
          <a:bodyPr anchor="t" rtlCol="false" tIns="0" lIns="0" bIns="0" rIns="0">
            <a:spAutoFit/>
          </a:bodyPr>
          <a:lstStyle/>
          <a:p>
            <a:pPr algn="just">
              <a:lnSpc>
                <a:spcPts val="5519"/>
              </a:lnSpc>
            </a:pPr>
            <a:r>
              <a:rPr lang="en-US" sz="3999">
                <a:solidFill>
                  <a:srgbClr val="000000"/>
                </a:solidFill>
                <a:latin typeface="Lato Bold"/>
              </a:rPr>
              <a:t>Tổng quan</a:t>
            </a:r>
          </a:p>
        </p:txBody>
      </p:sp>
      <p:sp>
        <p:nvSpPr>
          <p:cNvPr name="TextBox 6" id="6"/>
          <p:cNvSpPr txBox="true"/>
          <p:nvPr/>
        </p:nvSpPr>
        <p:spPr>
          <a:xfrm rot="0">
            <a:off x="1028700" y="3300334"/>
            <a:ext cx="7903907" cy="1843166"/>
          </a:xfrm>
          <a:prstGeom prst="rect">
            <a:avLst/>
          </a:prstGeom>
        </p:spPr>
        <p:txBody>
          <a:bodyPr anchor="t" rtlCol="false" tIns="0" lIns="0" bIns="0" rIns="0">
            <a:spAutoFit/>
          </a:bodyPr>
          <a:lstStyle/>
          <a:p>
            <a:pPr algn="just">
              <a:lnSpc>
                <a:spcPts val="4882"/>
              </a:lnSpc>
            </a:pPr>
            <a:r>
              <a:rPr lang="en-US" sz="3538">
                <a:solidFill>
                  <a:srgbClr val="000000"/>
                </a:solidFill>
                <a:latin typeface="Lato"/>
              </a:rPr>
              <a:t>Mục tiêu của </a:t>
            </a:r>
            <a:r>
              <a:rPr lang="en-US" sz="3538">
                <a:solidFill>
                  <a:srgbClr val="000000"/>
                </a:solidFill>
                <a:latin typeface="Lato Bold"/>
              </a:rPr>
              <a:t>phương trình (1)</a:t>
            </a:r>
            <a:r>
              <a:rPr lang="en-US" sz="3538">
                <a:solidFill>
                  <a:srgbClr val="000000"/>
                </a:solidFill>
                <a:latin typeface="Lato"/>
              </a:rPr>
              <a:t> là tìm một hàm </a:t>
            </a:r>
            <a:r>
              <a:rPr lang="en-US" sz="3538">
                <a:solidFill>
                  <a:srgbClr val="000000"/>
                </a:solidFill>
                <a:latin typeface="Lato"/>
              </a:rPr>
              <a:t>f sao cho độ dốc của nó bên trong Ω là </a:t>
            </a:r>
            <a:r>
              <a:rPr lang="en-US" sz="3538">
                <a:solidFill>
                  <a:srgbClr val="000000"/>
                </a:solidFill>
                <a:latin typeface="Lato Bold"/>
              </a:rPr>
              <a:t>nhỏ nhất</a:t>
            </a:r>
            <a:r>
              <a:rPr lang="en-US" sz="3538">
                <a:solidFill>
                  <a:srgbClr val="000000"/>
                </a:solidFill>
                <a:latin typeface="Lato"/>
              </a:rPr>
              <a:t> (ảnh sẽ mượt mà). </a:t>
            </a:r>
          </a:p>
        </p:txBody>
      </p:sp>
      <p:sp>
        <p:nvSpPr>
          <p:cNvPr name="TextBox 7" id="7"/>
          <p:cNvSpPr txBox="true"/>
          <p:nvPr/>
        </p:nvSpPr>
        <p:spPr>
          <a:xfrm rot="0">
            <a:off x="1028700" y="6182454"/>
            <a:ext cx="15413983" cy="1224041"/>
          </a:xfrm>
          <a:prstGeom prst="rect">
            <a:avLst/>
          </a:prstGeom>
        </p:spPr>
        <p:txBody>
          <a:bodyPr anchor="t" rtlCol="false" tIns="0" lIns="0" bIns="0" rIns="0">
            <a:spAutoFit/>
          </a:bodyPr>
          <a:lstStyle/>
          <a:p>
            <a:pPr algn="just">
              <a:lnSpc>
                <a:spcPts val="4882"/>
              </a:lnSpc>
            </a:pPr>
            <a:r>
              <a:rPr lang="en-US" sz="3538">
                <a:solidFill>
                  <a:srgbClr val="000000"/>
                </a:solidFill>
                <a:latin typeface="Lato Bold"/>
              </a:rPr>
              <a:t>Phương trình (2)</a:t>
            </a:r>
            <a:r>
              <a:rPr lang="en-US" sz="3538">
                <a:solidFill>
                  <a:srgbClr val="000000"/>
                </a:solidFill>
                <a:latin typeface="Lato"/>
              </a:rPr>
              <a:t> là phương trình Laplace với điều kiện biên Dirichlet, đảm bảo giá trị của hàm f trên biên ∂Ω giữ nguyên giá trị của f*.</a:t>
            </a:r>
          </a:p>
        </p:txBody>
      </p:sp>
      <p:sp>
        <p:nvSpPr>
          <p:cNvPr name="TextBox 8" id="8"/>
          <p:cNvSpPr txBox="true"/>
          <p:nvPr/>
        </p:nvSpPr>
        <p:spPr>
          <a:xfrm rot="0">
            <a:off x="1028700" y="7797020"/>
            <a:ext cx="15413983" cy="1224041"/>
          </a:xfrm>
          <a:prstGeom prst="rect">
            <a:avLst/>
          </a:prstGeom>
        </p:spPr>
        <p:txBody>
          <a:bodyPr anchor="t" rtlCol="false" tIns="0" lIns="0" bIns="0" rIns="0">
            <a:spAutoFit/>
          </a:bodyPr>
          <a:lstStyle/>
          <a:p>
            <a:pPr algn="just">
              <a:lnSpc>
                <a:spcPts val="4882"/>
              </a:lnSpc>
            </a:pPr>
            <a:r>
              <a:rPr lang="en-US" sz="3538">
                <a:solidFill>
                  <a:srgbClr val="000000"/>
                </a:solidFill>
                <a:latin typeface="Lato Bold"/>
              </a:rPr>
              <a:t>Điều kiện ràng buộc</a:t>
            </a:r>
            <a:r>
              <a:rPr lang="en-US" sz="3538">
                <a:solidFill>
                  <a:srgbClr val="000000"/>
                </a:solidFill>
                <a:latin typeface="Lato"/>
              </a:rPr>
              <a:t> f phải giữ nguyên giá trị trên biên ∂Ω, tức là f tại biên phải bằng giá trị của f* tại biên.</a:t>
            </a:r>
          </a:p>
        </p:txBody>
      </p:sp>
      <p:sp>
        <p:nvSpPr>
          <p:cNvPr name="TextBox 9" id="9"/>
          <p:cNvSpPr txBox="true"/>
          <p:nvPr/>
        </p:nvSpPr>
        <p:spPr>
          <a:xfrm rot="0">
            <a:off x="723257" y="619125"/>
            <a:ext cx="8128450"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Methodology</a:t>
            </a:r>
          </a:p>
        </p:txBody>
      </p:sp>
    </p:spTree>
  </p:cSld>
  <p:clrMapOvr>
    <a:masterClrMapping/>
  </p:clrMapOvr>
  <p:transition spd="fast">
    <p:fade/>
  </p:transition>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7570" y="-529479"/>
            <a:ext cx="17487250" cy="10816479"/>
            <a:chOff x="0" y="0"/>
            <a:chExt cx="22174972" cy="13716000"/>
          </a:xfrm>
        </p:grpSpPr>
        <p:sp>
          <p:nvSpPr>
            <p:cNvPr name="Freeform 3" id="3"/>
            <p:cNvSpPr/>
            <p:nvPr/>
          </p:nvSpPr>
          <p:spPr>
            <a:xfrm flipH="false" flipV="false" rot="0">
              <a:off x="0" y="0"/>
              <a:ext cx="22174995" cy="13716000"/>
            </a:xfrm>
            <a:custGeom>
              <a:avLst/>
              <a:gdLst/>
              <a:ahLst/>
              <a:cxnLst/>
              <a:rect r="r" b="b" t="t" l="l"/>
              <a:pathLst>
                <a:path h="13716000" w="22174995">
                  <a:moveTo>
                    <a:pt x="0" y="0"/>
                  </a:moveTo>
                  <a:lnTo>
                    <a:pt x="22174995" y="0"/>
                  </a:lnTo>
                  <a:lnTo>
                    <a:pt x="22174995" y="13716000"/>
                  </a:lnTo>
                  <a:lnTo>
                    <a:pt x="0" y="13716000"/>
                  </a:lnTo>
                  <a:close/>
                </a:path>
              </a:pathLst>
            </a:custGeom>
            <a:solidFill>
              <a:srgbClr val="D9D9D9"/>
            </a:solidFill>
          </p:spPr>
        </p:sp>
      </p:grpSp>
      <p:sp>
        <p:nvSpPr>
          <p:cNvPr name="Freeform 4" id="4"/>
          <p:cNvSpPr/>
          <p:nvPr/>
        </p:nvSpPr>
        <p:spPr>
          <a:xfrm flipH="false" flipV="false" rot="0">
            <a:off x="6566685" y="1499513"/>
            <a:ext cx="10718016" cy="3379247"/>
          </a:xfrm>
          <a:custGeom>
            <a:avLst/>
            <a:gdLst/>
            <a:ahLst/>
            <a:cxnLst/>
            <a:rect r="r" b="b" t="t" l="l"/>
            <a:pathLst>
              <a:path h="3379247" w="10718016">
                <a:moveTo>
                  <a:pt x="0" y="0"/>
                </a:moveTo>
                <a:lnTo>
                  <a:pt x="10718016" y="0"/>
                </a:lnTo>
                <a:lnTo>
                  <a:pt x="10718016" y="3379247"/>
                </a:lnTo>
                <a:lnTo>
                  <a:pt x="0" y="3379247"/>
                </a:lnTo>
                <a:lnTo>
                  <a:pt x="0" y="0"/>
                </a:lnTo>
                <a:close/>
              </a:path>
            </a:pathLst>
          </a:custGeom>
          <a:blipFill>
            <a:blip r:embed="rId3"/>
            <a:stretch>
              <a:fillRect l="0" t="0" r="0" b="0"/>
            </a:stretch>
          </a:blipFill>
        </p:spPr>
      </p:sp>
      <p:sp>
        <p:nvSpPr>
          <p:cNvPr name="Freeform 5" id="5"/>
          <p:cNvSpPr/>
          <p:nvPr/>
        </p:nvSpPr>
        <p:spPr>
          <a:xfrm flipH="false" flipV="false" rot="0">
            <a:off x="6566685" y="5215800"/>
            <a:ext cx="10692615" cy="4042500"/>
          </a:xfrm>
          <a:custGeom>
            <a:avLst/>
            <a:gdLst/>
            <a:ahLst/>
            <a:cxnLst/>
            <a:rect r="r" b="b" t="t" l="l"/>
            <a:pathLst>
              <a:path h="4042500" w="10692615">
                <a:moveTo>
                  <a:pt x="0" y="0"/>
                </a:moveTo>
                <a:lnTo>
                  <a:pt x="10692615" y="0"/>
                </a:lnTo>
                <a:lnTo>
                  <a:pt x="10692615" y="4042500"/>
                </a:lnTo>
                <a:lnTo>
                  <a:pt x="0" y="4042500"/>
                </a:lnTo>
                <a:lnTo>
                  <a:pt x="0" y="0"/>
                </a:lnTo>
                <a:close/>
              </a:path>
            </a:pathLst>
          </a:custGeom>
          <a:blipFill>
            <a:blip r:embed="rId4"/>
            <a:stretch>
              <a:fillRect l="-712" t="0" r="0" b="0"/>
            </a:stretch>
          </a:blipFill>
        </p:spPr>
      </p:sp>
      <p:sp>
        <p:nvSpPr>
          <p:cNvPr name="TextBox 6" id="6"/>
          <p:cNvSpPr txBox="true"/>
          <p:nvPr/>
        </p:nvSpPr>
        <p:spPr>
          <a:xfrm rot="0">
            <a:off x="1028700" y="1885243"/>
            <a:ext cx="5106043" cy="2425065"/>
          </a:xfrm>
          <a:prstGeom prst="rect">
            <a:avLst/>
          </a:prstGeom>
        </p:spPr>
        <p:txBody>
          <a:bodyPr anchor="t" rtlCol="false" tIns="0" lIns="0" bIns="0" rIns="0">
            <a:spAutoFit/>
          </a:bodyPr>
          <a:lstStyle/>
          <a:p>
            <a:pPr algn="just">
              <a:lnSpc>
                <a:spcPts val="4829"/>
              </a:lnSpc>
            </a:pPr>
            <a:r>
              <a:rPr lang="en-US" sz="3499">
                <a:solidFill>
                  <a:srgbClr val="000000"/>
                </a:solidFill>
                <a:latin typeface="Lato"/>
              </a:rPr>
              <a:t>Để cải thiện kết quả nội suy, ta định nghĩa một </a:t>
            </a:r>
            <a:r>
              <a:rPr lang="en-US" sz="3499">
                <a:solidFill>
                  <a:srgbClr val="000000"/>
                </a:solidFill>
                <a:latin typeface="Lato Bold"/>
              </a:rPr>
              <a:t>trường chỉ dẫn (v)</a:t>
            </a:r>
            <a:r>
              <a:rPr lang="en-US" sz="3499">
                <a:solidFill>
                  <a:srgbClr val="000000"/>
                </a:solidFill>
                <a:latin typeface="Lato"/>
              </a:rPr>
              <a:t> và mở rộng bài toán như sau:</a:t>
            </a:r>
          </a:p>
        </p:txBody>
      </p:sp>
      <p:sp>
        <p:nvSpPr>
          <p:cNvPr name="TextBox 7" id="7"/>
          <p:cNvSpPr txBox="true"/>
          <p:nvPr/>
        </p:nvSpPr>
        <p:spPr>
          <a:xfrm rot="0">
            <a:off x="1028700" y="4573199"/>
            <a:ext cx="5106043" cy="3644265"/>
          </a:xfrm>
          <a:prstGeom prst="rect">
            <a:avLst/>
          </a:prstGeom>
        </p:spPr>
        <p:txBody>
          <a:bodyPr anchor="t" rtlCol="false" tIns="0" lIns="0" bIns="0" rIns="0">
            <a:spAutoFit/>
          </a:bodyPr>
          <a:lstStyle/>
          <a:p>
            <a:pPr algn="just">
              <a:lnSpc>
                <a:spcPts val="4829"/>
              </a:lnSpc>
            </a:pPr>
            <a:r>
              <a:rPr lang="en-US" sz="3499">
                <a:solidFill>
                  <a:srgbClr val="000000"/>
                </a:solidFill>
                <a:latin typeface="Lato"/>
              </a:rPr>
              <a:t>Trong đó, v được định nghĩa bằng cách giữ lại các giá trị mạnh mẽ (lớn) hơn của gradient (cho từng kênh màu) giữa ảnh nguồn và ảnh mục tiêu.</a:t>
            </a:r>
          </a:p>
        </p:txBody>
      </p:sp>
      <p:sp>
        <p:nvSpPr>
          <p:cNvPr name="TextBox 8" id="8"/>
          <p:cNvSpPr txBox="true"/>
          <p:nvPr/>
        </p:nvSpPr>
        <p:spPr>
          <a:xfrm rot="0">
            <a:off x="723257" y="619125"/>
            <a:ext cx="8128450"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Methodology</a:t>
            </a:r>
          </a:p>
        </p:txBody>
      </p:sp>
    </p:spTree>
  </p:cSld>
  <p:clrMapOvr>
    <a:masterClrMapping/>
  </p:clrMapOvr>
  <p:transition spd="fast">
    <p:fade/>
  </p:transition>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0" y="-20663"/>
            <a:ext cx="9618750" cy="8369550"/>
            <a:chOff x="0" y="0"/>
            <a:chExt cx="12825000" cy="11159400"/>
          </a:xfrm>
        </p:grpSpPr>
        <p:sp>
          <p:nvSpPr>
            <p:cNvPr name="Freeform 3" id="3"/>
            <p:cNvSpPr/>
            <p:nvPr/>
          </p:nvSpPr>
          <p:spPr>
            <a:xfrm flipH="false" flipV="false" rot="0">
              <a:off x="0" y="0"/>
              <a:ext cx="12824968" cy="11159364"/>
            </a:xfrm>
            <a:custGeom>
              <a:avLst/>
              <a:gdLst/>
              <a:ahLst/>
              <a:cxnLst/>
              <a:rect r="r" b="b" t="t" l="l"/>
              <a:pathLst>
                <a:path h="11159364" w="12824968">
                  <a:moveTo>
                    <a:pt x="12824968" y="0"/>
                  </a:moveTo>
                  <a:lnTo>
                    <a:pt x="4334383" y="0"/>
                  </a:lnTo>
                  <a:lnTo>
                    <a:pt x="0" y="4334383"/>
                  </a:lnTo>
                  <a:lnTo>
                    <a:pt x="0" y="11159364"/>
                  </a:lnTo>
                  <a:lnTo>
                    <a:pt x="12824968" y="11159364"/>
                  </a:lnTo>
                  <a:close/>
                </a:path>
              </a:pathLst>
            </a:custGeom>
            <a:gradFill rotWithShape="true">
              <a:gsLst>
                <a:gs pos="0">
                  <a:srgbClr val="A6A6A6">
                    <a:alpha val="100000"/>
                  </a:srgbClr>
                </a:gs>
                <a:gs pos="100000">
                  <a:srgbClr val="FFFFFF">
                    <a:alpha val="100000"/>
                  </a:srgbClr>
                </a:gs>
              </a:gsLst>
              <a:lin ang="0"/>
            </a:gradFill>
          </p:spPr>
        </p:sp>
      </p:grpSp>
      <p:sp>
        <p:nvSpPr>
          <p:cNvPr name="TextBox 4" id="4"/>
          <p:cNvSpPr txBox="true"/>
          <p:nvPr/>
        </p:nvSpPr>
        <p:spPr>
          <a:xfrm rot="0">
            <a:off x="264151" y="729766"/>
            <a:ext cx="9204290" cy="1924050"/>
          </a:xfrm>
          <a:prstGeom prst="rect">
            <a:avLst/>
          </a:prstGeom>
        </p:spPr>
        <p:txBody>
          <a:bodyPr anchor="t" rtlCol="false" tIns="0" lIns="0" bIns="0" rIns="0">
            <a:spAutoFit/>
          </a:bodyPr>
          <a:lstStyle/>
          <a:p>
            <a:pPr algn="l">
              <a:lnSpc>
                <a:spcPts val="5040"/>
              </a:lnSpc>
            </a:pPr>
            <a:r>
              <a:rPr lang="en-US" sz="4200">
                <a:solidFill>
                  <a:srgbClr val="0D0D0D"/>
                </a:solidFill>
                <a:latin typeface="Crimson Pro Bold"/>
              </a:rPr>
              <a:t>Reseach of Seamless Cloning and its applications for natural-looking image integration.</a:t>
            </a:r>
          </a:p>
        </p:txBody>
      </p:sp>
      <p:sp>
        <p:nvSpPr>
          <p:cNvPr name="TextBox 5" id="5"/>
          <p:cNvSpPr txBox="true"/>
          <p:nvPr/>
        </p:nvSpPr>
        <p:spPr>
          <a:xfrm rot="0">
            <a:off x="996247" y="3685560"/>
            <a:ext cx="7740100" cy="3420237"/>
          </a:xfrm>
          <a:prstGeom prst="rect">
            <a:avLst/>
          </a:prstGeom>
        </p:spPr>
        <p:txBody>
          <a:bodyPr anchor="t" rtlCol="false" tIns="0" lIns="0" bIns="0" rIns="0">
            <a:spAutoFit/>
          </a:bodyPr>
          <a:lstStyle/>
          <a:p>
            <a:pPr algn="l">
              <a:lnSpc>
                <a:spcPts val="4554"/>
              </a:lnSpc>
            </a:pPr>
            <a:r>
              <a:rPr lang="en-US" sz="3300">
                <a:solidFill>
                  <a:srgbClr val="434343"/>
                </a:solidFill>
                <a:latin typeface="Crimson Pro"/>
              </a:rPr>
              <a:t>Thành viên nhóm:</a:t>
            </a:r>
          </a:p>
          <a:p>
            <a:pPr algn="l">
              <a:lnSpc>
                <a:spcPts val="4554"/>
              </a:lnSpc>
            </a:pPr>
            <a:r>
              <a:rPr lang="en-US" sz="3300">
                <a:solidFill>
                  <a:srgbClr val="434343"/>
                </a:solidFill>
                <a:latin typeface="Crimson Pro"/>
              </a:rPr>
              <a:t>20127631 - Thái Văn Thiên (*)</a:t>
            </a:r>
          </a:p>
          <a:p>
            <a:pPr algn="l">
              <a:lnSpc>
                <a:spcPts val="4554"/>
              </a:lnSpc>
            </a:pPr>
            <a:r>
              <a:rPr lang="en-US" sz="3300">
                <a:solidFill>
                  <a:srgbClr val="434343"/>
                </a:solidFill>
                <a:latin typeface="Crimson Pro"/>
              </a:rPr>
              <a:t>19127146 - Lê Nguyễn Huy Hoàng</a:t>
            </a:r>
          </a:p>
          <a:p>
            <a:pPr algn="l">
              <a:lnSpc>
                <a:spcPts val="4554"/>
              </a:lnSpc>
            </a:pPr>
            <a:r>
              <a:rPr lang="en-US" sz="3300">
                <a:solidFill>
                  <a:srgbClr val="434343"/>
                </a:solidFill>
                <a:latin typeface="Crimson Pro"/>
              </a:rPr>
              <a:t>20127244 - Đào Trọng Nam</a:t>
            </a:r>
          </a:p>
          <a:p>
            <a:pPr algn="l">
              <a:lnSpc>
                <a:spcPts val="4554"/>
              </a:lnSpc>
            </a:pPr>
            <a:r>
              <a:rPr lang="en-US" sz="3300">
                <a:solidFill>
                  <a:srgbClr val="434343"/>
                </a:solidFill>
                <a:latin typeface="Crimson Pro"/>
              </a:rPr>
              <a:t>20127157 - Lê Nguyễn Chí Hiếu</a:t>
            </a:r>
          </a:p>
          <a:p>
            <a:pPr algn="l">
              <a:lnSpc>
                <a:spcPts val="4554"/>
              </a:lnSpc>
            </a:pPr>
          </a:p>
        </p:txBody>
      </p:sp>
    </p:spTree>
  </p:cSld>
  <p:clrMapOvr>
    <a:masterClrMapping/>
  </p:clrMapOvr>
  <p:transition spd="fast">
    <p:fade/>
  </p:transition>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7570" y="-529479"/>
            <a:ext cx="17487250" cy="10816479"/>
            <a:chOff x="0" y="0"/>
            <a:chExt cx="22174972" cy="13716000"/>
          </a:xfrm>
        </p:grpSpPr>
        <p:sp>
          <p:nvSpPr>
            <p:cNvPr name="Freeform 3" id="3"/>
            <p:cNvSpPr/>
            <p:nvPr/>
          </p:nvSpPr>
          <p:spPr>
            <a:xfrm flipH="false" flipV="false" rot="0">
              <a:off x="0" y="0"/>
              <a:ext cx="22174995" cy="13716000"/>
            </a:xfrm>
            <a:custGeom>
              <a:avLst/>
              <a:gdLst/>
              <a:ahLst/>
              <a:cxnLst/>
              <a:rect r="r" b="b" t="t" l="l"/>
              <a:pathLst>
                <a:path h="13716000" w="22174995">
                  <a:moveTo>
                    <a:pt x="0" y="0"/>
                  </a:moveTo>
                  <a:lnTo>
                    <a:pt x="22174995" y="0"/>
                  </a:lnTo>
                  <a:lnTo>
                    <a:pt x="22174995" y="13716000"/>
                  </a:lnTo>
                  <a:lnTo>
                    <a:pt x="0" y="13716000"/>
                  </a:lnTo>
                  <a:close/>
                </a:path>
              </a:pathLst>
            </a:custGeom>
            <a:solidFill>
              <a:srgbClr val="D9D9D9"/>
            </a:solidFill>
          </p:spPr>
        </p:sp>
      </p:grpSp>
      <p:sp>
        <p:nvSpPr>
          <p:cNvPr name="Freeform 4" id="4"/>
          <p:cNvSpPr/>
          <p:nvPr/>
        </p:nvSpPr>
        <p:spPr>
          <a:xfrm flipH="false" flipV="false" rot="0">
            <a:off x="1028700" y="1662908"/>
            <a:ext cx="14411010" cy="8131711"/>
          </a:xfrm>
          <a:custGeom>
            <a:avLst/>
            <a:gdLst/>
            <a:ahLst/>
            <a:cxnLst/>
            <a:rect r="r" b="b" t="t" l="l"/>
            <a:pathLst>
              <a:path h="8131711" w="14411010">
                <a:moveTo>
                  <a:pt x="0" y="0"/>
                </a:moveTo>
                <a:lnTo>
                  <a:pt x="14411010" y="0"/>
                </a:lnTo>
                <a:lnTo>
                  <a:pt x="14411010" y="8131711"/>
                </a:lnTo>
                <a:lnTo>
                  <a:pt x="0" y="8131711"/>
                </a:lnTo>
                <a:lnTo>
                  <a:pt x="0" y="0"/>
                </a:lnTo>
                <a:close/>
              </a:path>
            </a:pathLst>
          </a:custGeom>
          <a:blipFill>
            <a:blip r:embed="rId3"/>
            <a:stretch>
              <a:fillRect l="0" t="-2739" r="0" b="-2739"/>
            </a:stretch>
          </a:blipFill>
        </p:spPr>
      </p:sp>
      <p:sp>
        <p:nvSpPr>
          <p:cNvPr name="TextBox 5" id="5"/>
          <p:cNvSpPr txBox="true"/>
          <p:nvPr/>
        </p:nvSpPr>
        <p:spPr>
          <a:xfrm rot="0">
            <a:off x="723257" y="619125"/>
            <a:ext cx="8128450"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Methodology</a:t>
            </a:r>
          </a:p>
        </p:txBody>
      </p:sp>
    </p:spTree>
  </p:cSld>
  <p:clrMapOvr>
    <a:masterClrMapping/>
  </p:clrMapOvr>
  <p:transition spd="fast">
    <p:fade/>
  </p:transition>
</p:sld>
</file>

<file path=ppt/slides/slide2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7180512" y="-699406"/>
            <a:ext cx="16062509" cy="10816479"/>
            <a:chOff x="0" y="0"/>
            <a:chExt cx="20368307" cy="13716000"/>
          </a:xfrm>
        </p:grpSpPr>
        <p:sp>
          <p:nvSpPr>
            <p:cNvPr name="Freeform 3" id="3"/>
            <p:cNvSpPr/>
            <p:nvPr/>
          </p:nvSpPr>
          <p:spPr>
            <a:xfrm flipH="false" flipV="false" rot="0">
              <a:off x="0" y="0"/>
              <a:ext cx="20368332" cy="13716000"/>
            </a:xfrm>
            <a:custGeom>
              <a:avLst/>
              <a:gdLst/>
              <a:ahLst/>
              <a:cxnLst/>
              <a:rect r="r" b="b" t="t" l="l"/>
              <a:pathLst>
                <a:path h="13716000" w="20368332">
                  <a:moveTo>
                    <a:pt x="0" y="0"/>
                  </a:moveTo>
                  <a:lnTo>
                    <a:pt x="20368332" y="0"/>
                  </a:lnTo>
                  <a:lnTo>
                    <a:pt x="20368332" y="13716000"/>
                  </a:lnTo>
                  <a:lnTo>
                    <a:pt x="0" y="13716000"/>
                  </a:lnTo>
                  <a:close/>
                </a:path>
              </a:pathLst>
            </a:custGeom>
            <a:solidFill>
              <a:srgbClr val="D9D9D9"/>
            </a:solidFill>
          </p:spPr>
        </p:sp>
      </p:grpSp>
      <p:sp>
        <p:nvSpPr>
          <p:cNvPr name="TextBox 4" id="4"/>
          <p:cNvSpPr txBox="true"/>
          <p:nvPr/>
        </p:nvSpPr>
        <p:spPr>
          <a:xfrm rot="0">
            <a:off x="1138914" y="1621143"/>
            <a:ext cx="8631673" cy="680085"/>
          </a:xfrm>
          <a:prstGeom prst="rect">
            <a:avLst/>
          </a:prstGeom>
        </p:spPr>
        <p:txBody>
          <a:bodyPr anchor="t" rtlCol="false" tIns="0" lIns="0" bIns="0" rIns="0">
            <a:spAutoFit/>
          </a:bodyPr>
          <a:lstStyle/>
          <a:p>
            <a:pPr algn="just">
              <a:lnSpc>
                <a:spcPts val="5519"/>
              </a:lnSpc>
            </a:pPr>
            <a:r>
              <a:rPr lang="en-US" sz="3999">
                <a:solidFill>
                  <a:srgbClr val="000000"/>
                </a:solidFill>
                <a:latin typeface="Lato Bold"/>
              </a:rPr>
              <a:t>Giải phương trình poisson</a:t>
            </a:r>
          </a:p>
        </p:txBody>
      </p:sp>
      <p:sp>
        <p:nvSpPr>
          <p:cNvPr name="TextBox 5" id="5"/>
          <p:cNvSpPr txBox="true"/>
          <p:nvPr/>
        </p:nvSpPr>
        <p:spPr>
          <a:xfrm rot="0">
            <a:off x="1138914" y="2482204"/>
            <a:ext cx="16535689" cy="2766060"/>
          </a:xfrm>
          <a:prstGeom prst="rect">
            <a:avLst/>
          </a:prstGeom>
        </p:spPr>
        <p:txBody>
          <a:bodyPr anchor="t" rtlCol="false" tIns="0" lIns="0" bIns="0" rIns="0">
            <a:spAutoFit/>
          </a:bodyPr>
          <a:lstStyle/>
          <a:p>
            <a:pPr algn="just">
              <a:lnSpc>
                <a:spcPts val="5519"/>
              </a:lnSpc>
            </a:pPr>
            <a:r>
              <a:rPr lang="en-US" sz="3999">
                <a:solidFill>
                  <a:srgbClr val="000000"/>
                </a:solidFill>
                <a:latin typeface="Lato"/>
              </a:rPr>
              <a:t>Sau khi xác định được bài toán và phương trình Poisson, giải phương trình ta sẽ thu được giá trị cường độ pixel mới tại các điểm trong vùng cần được clone (sao cho thoả mãn phương trình Poisson và điều kiện biên đã nêu trước đó).</a:t>
            </a:r>
          </a:p>
        </p:txBody>
      </p:sp>
      <p:sp>
        <p:nvSpPr>
          <p:cNvPr name="TextBox 6" id="6"/>
          <p:cNvSpPr txBox="true"/>
          <p:nvPr/>
        </p:nvSpPr>
        <p:spPr>
          <a:xfrm rot="0">
            <a:off x="1138914" y="5265038"/>
            <a:ext cx="16120386" cy="4156710"/>
          </a:xfrm>
          <a:prstGeom prst="rect">
            <a:avLst/>
          </a:prstGeom>
        </p:spPr>
        <p:txBody>
          <a:bodyPr anchor="t" rtlCol="false" tIns="0" lIns="0" bIns="0" rIns="0">
            <a:spAutoFit/>
          </a:bodyPr>
          <a:lstStyle/>
          <a:p>
            <a:pPr algn="just">
              <a:lnSpc>
                <a:spcPts val="5519"/>
              </a:lnSpc>
            </a:pPr>
            <a:r>
              <a:rPr lang="en-US" sz="3999">
                <a:solidFill>
                  <a:srgbClr val="000000"/>
                </a:solidFill>
                <a:latin typeface="Lato"/>
              </a:rPr>
              <a:t>Kết quả của quá trình là một hình ảnh mới mịn màng và trông tự nhiên, giữ nguyên cấu trúc của vùng clone và đảm bảo sự liên tục giữa biên và nội thất của vùng clone. Quá trình này giúp tạo ra hiệu ứng seamless cloning, nơi mà vùng clone tích hợp vào hình ảnh một cách mượt mà và không dễ nhận biết.</a:t>
            </a:r>
          </a:p>
          <a:p>
            <a:pPr algn="just">
              <a:lnSpc>
                <a:spcPts val="5519"/>
              </a:lnSpc>
            </a:pPr>
          </a:p>
        </p:txBody>
      </p:sp>
      <p:sp>
        <p:nvSpPr>
          <p:cNvPr name="TextBox 7" id="7"/>
          <p:cNvSpPr txBox="true"/>
          <p:nvPr/>
        </p:nvSpPr>
        <p:spPr>
          <a:xfrm rot="0">
            <a:off x="723257" y="619125"/>
            <a:ext cx="8128450"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Methodology</a:t>
            </a:r>
          </a:p>
        </p:txBody>
      </p:sp>
    </p:spTree>
  </p:cSld>
  <p:clrMapOvr>
    <a:masterClrMapping/>
  </p:clrMapOvr>
  <p:transition spd="fast">
    <p:fade/>
  </p:transition>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897375" y="855000"/>
            <a:ext cx="16573500" cy="8577000"/>
            <a:chOff x="0" y="0"/>
            <a:chExt cx="22098000" cy="11436000"/>
          </a:xfrm>
        </p:grpSpPr>
        <p:sp>
          <p:nvSpPr>
            <p:cNvPr name="Freeform 3" id="3"/>
            <p:cNvSpPr/>
            <p:nvPr/>
          </p:nvSpPr>
          <p:spPr>
            <a:xfrm flipH="false" flipV="false" rot="0">
              <a:off x="0" y="0"/>
              <a:ext cx="22098000" cy="11435969"/>
            </a:xfrm>
            <a:custGeom>
              <a:avLst/>
              <a:gdLst/>
              <a:ahLst/>
              <a:cxnLst/>
              <a:rect r="r" b="b" t="t" l="l"/>
              <a:pathLst>
                <a:path h="11435969" w="22098000">
                  <a:moveTo>
                    <a:pt x="0" y="0"/>
                  </a:moveTo>
                  <a:lnTo>
                    <a:pt x="22098000" y="0"/>
                  </a:lnTo>
                  <a:lnTo>
                    <a:pt x="22098000" y="11435969"/>
                  </a:lnTo>
                  <a:lnTo>
                    <a:pt x="0" y="11435969"/>
                  </a:lnTo>
                  <a:close/>
                </a:path>
              </a:pathLst>
            </a:custGeom>
            <a:solidFill>
              <a:srgbClr val="FFFFFF"/>
            </a:solidFill>
          </p:spPr>
        </p:sp>
      </p:grpSp>
      <p:sp>
        <p:nvSpPr>
          <p:cNvPr name="TextBox 4" id="4"/>
          <p:cNvSpPr txBox="true"/>
          <p:nvPr/>
        </p:nvSpPr>
        <p:spPr>
          <a:xfrm rot="0">
            <a:off x="2402387" y="3631338"/>
            <a:ext cx="13447450" cy="1285875"/>
          </a:xfrm>
          <a:prstGeom prst="rect">
            <a:avLst/>
          </a:prstGeom>
        </p:spPr>
        <p:txBody>
          <a:bodyPr anchor="t" rtlCol="false" tIns="0" lIns="0" bIns="0" rIns="0">
            <a:spAutoFit/>
          </a:bodyPr>
          <a:lstStyle/>
          <a:p>
            <a:pPr algn="ctr">
              <a:lnSpc>
                <a:spcPts val="10080"/>
              </a:lnSpc>
            </a:pPr>
            <a:r>
              <a:rPr lang="en-US" sz="8400">
                <a:solidFill>
                  <a:srgbClr val="000000"/>
                </a:solidFill>
                <a:latin typeface="Lato"/>
              </a:rPr>
              <a:t>Implementation and Testing</a:t>
            </a:r>
          </a:p>
        </p:txBody>
      </p:sp>
    </p:spTree>
  </p:cSld>
  <p:clrMapOvr>
    <a:masterClrMapping/>
  </p:clrMapOvr>
  <p:transition spd="fast">
    <p:fade/>
  </p:transition>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7570" y="-529479"/>
            <a:ext cx="17487250" cy="10816479"/>
            <a:chOff x="0" y="0"/>
            <a:chExt cx="22174972" cy="13716000"/>
          </a:xfrm>
        </p:grpSpPr>
        <p:sp>
          <p:nvSpPr>
            <p:cNvPr name="Freeform 3" id="3"/>
            <p:cNvSpPr/>
            <p:nvPr/>
          </p:nvSpPr>
          <p:spPr>
            <a:xfrm flipH="false" flipV="false" rot="0">
              <a:off x="0" y="0"/>
              <a:ext cx="22174995" cy="13716000"/>
            </a:xfrm>
            <a:custGeom>
              <a:avLst/>
              <a:gdLst/>
              <a:ahLst/>
              <a:cxnLst/>
              <a:rect r="r" b="b" t="t" l="l"/>
              <a:pathLst>
                <a:path h="13716000" w="22174995">
                  <a:moveTo>
                    <a:pt x="0" y="0"/>
                  </a:moveTo>
                  <a:lnTo>
                    <a:pt x="22174995" y="0"/>
                  </a:lnTo>
                  <a:lnTo>
                    <a:pt x="22174995" y="13716000"/>
                  </a:lnTo>
                  <a:lnTo>
                    <a:pt x="0" y="13716000"/>
                  </a:lnTo>
                  <a:close/>
                </a:path>
              </a:pathLst>
            </a:custGeom>
            <a:solidFill>
              <a:srgbClr val="D9D9D9"/>
            </a:solidFill>
          </p:spPr>
        </p:sp>
      </p:grpSp>
      <p:sp>
        <p:nvSpPr>
          <p:cNvPr name="Freeform 4" id="4"/>
          <p:cNvSpPr/>
          <p:nvPr/>
        </p:nvSpPr>
        <p:spPr>
          <a:xfrm flipH="false" flipV="false" rot="0">
            <a:off x="880173" y="5143500"/>
            <a:ext cx="4135284" cy="2739408"/>
          </a:xfrm>
          <a:custGeom>
            <a:avLst/>
            <a:gdLst/>
            <a:ahLst/>
            <a:cxnLst/>
            <a:rect r="r" b="b" t="t" l="l"/>
            <a:pathLst>
              <a:path h="2739408" w="4135284">
                <a:moveTo>
                  <a:pt x="0" y="0"/>
                </a:moveTo>
                <a:lnTo>
                  <a:pt x="4135284" y="0"/>
                </a:lnTo>
                <a:lnTo>
                  <a:pt x="4135284" y="2739408"/>
                </a:lnTo>
                <a:lnTo>
                  <a:pt x="0" y="2739408"/>
                </a:lnTo>
                <a:lnTo>
                  <a:pt x="0" y="0"/>
                </a:lnTo>
                <a:close/>
              </a:path>
            </a:pathLst>
          </a:custGeom>
          <a:blipFill>
            <a:blip r:embed="rId3"/>
            <a:stretch>
              <a:fillRect l="0" t="0" r="0" b="0"/>
            </a:stretch>
          </a:blipFill>
        </p:spPr>
      </p:sp>
      <p:sp>
        <p:nvSpPr>
          <p:cNvPr name="Freeform 5" id="5"/>
          <p:cNvSpPr/>
          <p:nvPr/>
        </p:nvSpPr>
        <p:spPr>
          <a:xfrm flipH="false" flipV="false" rot="0">
            <a:off x="5758407" y="5143500"/>
            <a:ext cx="4039759" cy="2739408"/>
          </a:xfrm>
          <a:custGeom>
            <a:avLst/>
            <a:gdLst/>
            <a:ahLst/>
            <a:cxnLst/>
            <a:rect r="r" b="b" t="t" l="l"/>
            <a:pathLst>
              <a:path h="2739408" w="4039759">
                <a:moveTo>
                  <a:pt x="0" y="0"/>
                </a:moveTo>
                <a:lnTo>
                  <a:pt x="4039759" y="0"/>
                </a:lnTo>
                <a:lnTo>
                  <a:pt x="4039759" y="2739408"/>
                </a:lnTo>
                <a:lnTo>
                  <a:pt x="0" y="2739408"/>
                </a:lnTo>
                <a:lnTo>
                  <a:pt x="0" y="0"/>
                </a:lnTo>
                <a:close/>
              </a:path>
            </a:pathLst>
          </a:custGeom>
          <a:blipFill>
            <a:blip r:embed="rId4"/>
            <a:stretch>
              <a:fillRect l="0" t="0" r="0" b="0"/>
            </a:stretch>
          </a:blipFill>
        </p:spPr>
      </p:sp>
      <p:sp>
        <p:nvSpPr>
          <p:cNvPr name="Freeform 6" id="6"/>
          <p:cNvSpPr/>
          <p:nvPr/>
        </p:nvSpPr>
        <p:spPr>
          <a:xfrm flipH="false" flipV="false" rot="0">
            <a:off x="10541116" y="5290365"/>
            <a:ext cx="5494150" cy="4138147"/>
          </a:xfrm>
          <a:custGeom>
            <a:avLst/>
            <a:gdLst/>
            <a:ahLst/>
            <a:cxnLst/>
            <a:rect r="r" b="b" t="t" l="l"/>
            <a:pathLst>
              <a:path h="4138147" w="5494150">
                <a:moveTo>
                  <a:pt x="0" y="0"/>
                </a:moveTo>
                <a:lnTo>
                  <a:pt x="5494150" y="0"/>
                </a:lnTo>
                <a:lnTo>
                  <a:pt x="5494150" y="4138147"/>
                </a:lnTo>
                <a:lnTo>
                  <a:pt x="0" y="4138147"/>
                </a:lnTo>
                <a:lnTo>
                  <a:pt x="0" y="0"/>
                </a:lnTo>
                <a:close/>
              </a:path>
            </a:pathLst>
          </a:custGeom>
          <a:blipFill>
            <a:blip r:embed="rId5"/>
            <a:stretch>
              <a:fillRect l="0" t="0" r="0" b="0"/>
            </a:stretch>
          </a:blipFill>
        </p:spPr>
      </p:sp>
      <p:sp>
        <p:nvSpPr>
          <p:cNvPr name="Freeform 7" id="7"/>
          <p:cNvSpPr/>
          <p:nvPr/>
        </p:nvSpPr>
        <p:spPr>
          <a:xfrm flipH="false" flipV="false" rot="0">
            <a:off x="5758407" y="2953624"/>
            <a:ext cx="10833228" cy="1592156"/>
          </a:xfrm>
          <a:custGeom>
            <a:avLst/>
            <a:gdLst/>
            <a:ahLst/>
            <a:cxnLst/>
            <a:rect r="r" b="b" t="t" l="l"/>
            <a:pathLst>
              <a:path h="1592156" w="10833228">
                <a:moveTo>
                  <a:pt x="0" y="0"/>
                </a:moveTo>
                <a:lnTo>
                  <a:pt x="10833228" y="0"/>
                </a:lnTo>
                <a:lnTo>
                  <a:pt x="10833228" y="1592157"/>
                </a:lnTo>
                <a:lnTo>
                  <a:pt x="0" y="1592157"/>
                </a:lnTo>
                <a:lnTo>
                  <a:pt x="0" y="0"/>
                </a:lnTo>
                <a:close/>
              </a:path>
            </a:pathLst>
          </a:custGeom>
          <a:blipFill>
            <a:blip r:embed="rId6"/>
            <a:stretch>
              <a:fillRect l="0" t="0" r="0" b="0"/>
            </a:stretch>
          </a:blipFill>
        </p:spPr>
      </p:sp>
      <p:sp>
        <p:nvSpPr>
          <p:cNvPr name="TextBox 8" id="8"/>
          <p:cNvSpPr txBox="true"/>
          <p:nvPr/>
        </p:nvSpPr>
        <p:spPr>
          <a:xfrm rot="0">
            <a:off x="723257" y="619125"/>
            <a:ext cx="9462985"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Implementation and Testing</a:t>
            </a:r>
          </a:p>
        </p:txBody>
      </p:sp>
      <p:sp>
        <p:nvSpPr>
          <p:cNvPr name="TextBox 9" id="9"/>
          <p:cNvSpPr txBox="true"/>
          <p:nvPr/>
        </p:nvSpPr>
        <p:spPr>
          <a:xfrm rot="0">
            <a:off x="1028700" y="3371560"/>
            <a:ext cx="14596267" cy="680085"/>
          </a:xfrm>
          <a:prstGeom prst="rect">
            <a:avLst/>
          </a:prstGeom>
        </p:spPr>
        <p:txBody>
          <a:bodyPr anchor="t" rtlCol="false" tIns="0" lIns="0" bIns="0" rIns="0">
            <a:spAutoFit/>
          </a:bodyPr>
          <a:lstStyle/>
          <a:p>
            <a:pPr algn="just">
              <a:lnSpc>
                <a:spcPts val="5519"/>
              </a:lnSpc>
            </a:pPr>
            <a:r>
              <a:rPr lang="en-US" sz="3999">
                <a:solidFill>
                  <a:srgbClr val="000000"/>
                </a:solidFill>
                <a:latin typeface="Lato"/>
              </a:rPr>
              <a:t>Chuẩn bị dữ liệu</a:t>
            </a:r>
          </a:p>
        </p:txBody>
      </p:sp>
      <p:sp>
        <p:nvSpPr>
          <p:cNvPr name="TextBox 10" id="10"/>
          <p:cNvSpPr txBox="true"/>
          <p:nvPr/>
        </p:nvSpPr>
        <p:spPr>
          <a:xfrm rot="0">
            <a:off x="1028700" y="2064875"/>
            <a:ext cx="14596267" cy="680085"/>
          </a:xfrm>
          <a:prstGeom prst="rect">
            <a:avLst/>
          </a:prstGeom>
        </p:spPr>
        <p:txBody>
          <a:bodyPr anchor="t" rtlCol="false" tIns="0" lIns="0" bIns="0" rIns="0">
            <a:spAutoFit/>
          </a:bodyPr>
          <a:lstStyle/>
          <a:p>
            <a:pPr algn="just">
              <a:lnSpc>
                <a:spcPts val="5519"/>
              </a:lnSpc>
            </a:pPr>
            <a:r>
              <a:rPr lang="en-US" sz="3999">
                <a:solidFill>
                  <a:srgbClr val="000000"/>
                </a:solidFill>
                <a:latin typeface="Lato"/>
              </a:rPr>
              <a:t>Poisson image editing</a:t>
            </a:r>
          </a:p>
        </p:txBody>
      </p:sp>
    </p:spTree>
  </p:cSld>
  <p:clrMapOvr>
    <a:masterClrMapping/>
  </p:clrMapOvr>
  <p:transition spd="fast">
    <p:fade/>
  </p:transition>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32507" y="235272"/>
            <a:ext cx="17487250" cy="10816479"/>
            <a:chOff x="0" y="0"/>
            <a:chExt cx="22174972" cy="13716000"/>
          </a:xfrm>
        </p:grpSpPr>
        <p:sp>
          <p:nvSpPr>
            <p:cNvPr name="Freeform 3" id="3"/>
            <p:cNvSpPr/>
            <p:nvPr/>
          </p:nvSpPr>
          <p:spPr>
            <a:xfrm flipH="false" flipV="false" rot="0">
              <a:off x="0" y="0"/>
              <a:ext cx="22174995" cy="13716000"/>
            </a:xfrm>
            <a:custGeom>
              <a:avLst/>
              <a:gdLst/>
              <a:ahLst/>
              <a:cxnLst/>
              <a:rect r="r" b="b" t="t" l="l"/>
              <a:pathLst>
                <a:path h="13716000" w="22174995">
                  <a:moveTo>
                    <a:pt x="0" y="0"/>
                  </a:moveTo>
                  <a:lnTo>
                    <a:pt x="22174995" y="0"/>
                  </a:lnTo>
                  <a:lnTo>
                    <a:pt x="22174995" y="13716000"/>
                  </a:lnTo>
                  <a:lnTo>
                    <a:pt x="0" y="13716000"/>
                  </a:lnTo>
                  <a:close/>
                </a:path>
              </a:pathLst>
            </a:custGeom>
            <a:solidFill>
              <a:srgbClr val="D9D9D9"/>
            </a:solidFill>
          </p:spPr>
        </p:sp>
      </p:grpSp>
      <p:sp>
        <p:nvSpPr>
          <p:cNvPr name="Freeform 4" id="4"/>
          <p:cNvSpPr/>
          <p:nvPr/>
        </p:nvSpPr>
        <p:spPr>
          <a:xfrm flipH="false" flipV="false" rot="0">
            <a:off x="10580257" y="619125"/>
            <a:ext cx="6274486" cy="8204304"/>
          </a:xfrm>
          <a:custGeom>
            <a:avLst/>
            <a:gdLst/>
            <a:ahLst/>
            <a:cxnLst/>
            <a:rect r="r" b="b" t="t" l="l"/>
            <a:pathLst>
              <a:path h="8204304" w="6274486">
                <a:moveTo>
                  <a:pt x="0" y="0"/>
                </a:moveTo>
                <a:lnTo>
                  <a:pt x="6274486" y="0"/>
                </a:lnTo>
                <a:lnTo>
                  <a:pt x="6274486" y="8204304"/>
                </a:lnTo>
                <a:lnTo>
                  <a:pt x="0" y="8204304"/>
                </a:lnTo>
                <a:lnTo>
                  <a:pt x="0" y="0"/>
                </a:lnTo>
                <a:close/>
              </a:path>
            </a:pathLst>
          </a:custGeom>
          <a:blipFill>
            <a:blip r:embed="rId3"/>
            <a:stretch>
              <a:fillRect l="0" t="0" r="0" b="0"/>
            </a:stretch>
          </a:blipFill>
        </p:spPr>
      </p:sp>
      <p:sp>
        <p:nvSpPr>
          <p:cNvPr name="Freeform 5" id="5"/>
          <p:cNvSpPr/>
          <p:nvPr/>
        </p:nvSpPr>
        <p:spPr>
          <a:xfrm flipH="false" flipV="false" rot="0">
            <a:off x="723257" y="3374599"/>
            <a:ext cx="9856999" cy="4537826"/>
          </a:xfrm>
          <a:custGeom>
            <a:avLst/>
            <a:gdLst/>
            <a:ahLst/>
            <a:cxnLst/>
            <a:rect r="r" b="b" t="t" l="l"/>
            <a:pathLst>
              <a:path h="4537826" w="9856999">
                <a:moveTo>
                  <a:pt x="0" y="0"/>
                </a:moveTo>
                <a:lnTo>
                  <a:pt x="9857000" y="0"/>
                </a:lnTo>
                <a:lnTo>
                  <a:pt x="9857000" y="4537826"/>
                </a:lnTo>
                <a:lnTo>
                  <a:pt x="0" y="4537826"/>
                </a:lnTo>
                <a:lnTo>
                  <a:pt x="0" y="0"/>
                </a:lnTo>
                <a:close/>
              </a:path>
            </a:pathLst>
          </a:custGeom>
          <a:blipFill>
            <a:blip r:embed="rId4"/>
            <a:stretch>
              <a:fillRect l="0" t="0" r="0" b="0"/>
            </a:stretch>
          </a:blipFill>
        </p:spPr>
      </p:sp>
      <p:sp>
        <p:nvSpPr>
          <p:cNvPr name="TextBox 6" id="6"/>
          <p:cNvSpPr txBox="true"/>
          <p:nvPr/>
        </p:nvSpPr>
        <p:spPr>
          <a:xfrm rot="0">
            <a:off x="723257" y="619125"/>
            <a:ext cx="9462985"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Implementation and Testing</a:t>
            </a:r>
          </a:p>
        </p:txBody>
      </p:sp>
      <p:sp>
        <p:nvSpPr>
          <p:cNvPr name="TextBox 7" id="7"/>
          <p:cNvSpPr txBox="true"/>
          <p:nvPr/>
        </p:nvSpPr>
        <p:spPr>
          <a:xfrm rot="0">
            <a:off x="1028700" y="1652706"/>
            <a:ext cx="8944382" cy="680085"/>
          </a:xfrm>
          <a:prstGeom prst="rect">
            <a:avLst/>
          </a:prstGeom>
        </p:spPr>
        <p:txBody>
          <a:bodyPr anchor="t" rtlCol="false" tIns="0" lIns="0" bIns="0" rIns="0">
            <a:spAutoFit/>
          </a:bodyPr>
          <a:lstStyle/>
          <a:p>
            <a:pPr algn="just">
              <a:lnSpc>
                <a:spcPts val="5519"/>
              </a:lnSpc>
            </a:pPr>
            <a:r>
              <a:rPr lang="en-US" sz="3999">
                <a:solidFill>
                  <a:srgbClr val="000000"/>
                </a:solidFill>
                <a:latin typeface="Lato"/>
              </a:rPr>
              <a:t>Tính toán gradient và guidance field (v)</a:t>
            </a:r>
          </a:p>
        </p:txBody>
      </p:sp>
    </p:spTree>
  </p:cSld>
  <p:clrMapOvr>
    <a:masterClrMapping/>
  </p:clrMapOvr>
  <p:transition spd="fast">
    <p:fade/>
  </p:transition>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32507" y="235272"/>
            <a:ext cx="17487250" cy="10816479"/>
            <a:chOff x="0" y="0"/>
            <a:chExt cx="22174972" cy="13716000"/>
          </a:xfrm>
        </p:grpSpPr>
        <p:sp>
          <p:nvSpPr>
            <p:cNvPr name="Freeform 3" id="3"/>
            <p:cNvSpPr/>
            <p:nvPr/>
          </p:nvSpPr>
          <p:spPr>
            <a:xfrm flipH="false" flipV="false" rot="0">
              <a:off x="0" y="0"/>
              <a:ext cx="22174995" cy="13716000"/>
            </a:xfrm>
            <a:custGeom>
              <a:avLst/>
              <a:gdLst/>
              <a:ahLst/>
              <a:cxnLst/>
              <a:rect r="r" b="b" t="t" l="l"/>
              <a:pathLst>
                <a:path h="13716000" w="22174995">
                  <a:moveTo>
                    <a:pt x="0" y="0"/>
                  </a:moveTo>
                  <a:lnTo>
                    <a:pt x="22174995" y="0"/>
                  </a:lnTo>
                  <a:lnTo>
                    <a:pt x="22174995" y="13716000"/>
                  </a:lnTo>
                  <a:lnTo>
                    <a:pt x="0" y="13716000"/>
                  </a:lnTo>
                  <a:close/>
                </a:path>
              </a:pathLst>
            </a:custGeom>
            <a:solidFill>
              <a:srgbClr val="D9D9D9"/>
            </a:solidFill>
          </p:spPr>
        </p:sp>
      </p:grpSp>
      <p:sp>
        <p:nvSpPr>
          <p:cNvPr name="Freeform 4" id="4"/>
          <p:cNvSpPr/>
          <p:nvPr/>
        </p:nvSpPr>
        <p:spPr>
          <a:xfrm flipH="false" flipV="false" rot="0">
            <a:off x="1028700" y="2794887"/>
            <a:ext cx="14596267" cy="3439970"/>
          </a:xfrm>
          <a:custGeom>
            <a:avLst/>
            <a:gdLst/>
            <a:ahLst/>
            <a:cxnLst/>
            <a:rect r="r" b="b" t="t" l="l"/>
            <a:pathLst>
              <a:path h="3439970" w="14596267">
                <a:moveTo>
                  <a:pt x="0" y="0"/>
                </a:moveTo>
                <a:lnTo>
                  <a:pt x="14596267" y="0"/>
                </a:lnTo>
                <a:lnTo>
                  <a:pt x="14596267" y="3439971"/>
                </a:lnTo>
                <a:lnTo>
                  <a:pt x="0" y="3439971"/>
                </a:lnTo>
                <a:lnTo>
                  <a:pt x="0" y="0"/>
                </a:lnTo>
                <a:close/>
              </a:path>
            </a:pathLst>
          </a:custGeom>
          <a:blipFill>
            <a:blip r:embed="rId3"/>
            <a:stretch>
              <a:fillRect l="0" t="0" r="0" b="0"/>
            </a:stretch>
          </a:blipFill>
        </p:spPr>
      </p:sp>
      <p:sp>
        <p:nvSpPr>
          <p:cNvPr name="TextBox 5" id="5"/>
          <p:cNvSpPr txBox="true"/>
          <p:nvPr/>
        </p:nvSpPr>
        <p:spPr>
          <a:xfrm rot="0">
            <a:off x="723257" y="619125"/>
            <a:ext cx="9462985"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Implementation and Testing</a:t>
            </a:r>
          </a:p>
        </p:txBody>
      </p:sp>
      <p:sp>
        <p:nvSpPr>
          <p:cNvPr name="TextBox 6" id="6"/>
          <p:cNvSpPr txBox="true"/>
          <p:nvPr/>
        </p:nvSpPr>
        <p:spPr>
          <a:xfrm rot="0">
            <a:off x="1028700" y="1652706"/>
            <a:ext cx="14596267" cy="680085"/>
          </a:xfrm>
          <a:prstGeom prst="rect">
            <a:avLst/>
          </a:prstGeom>
        </p:spPr>
        <p:txBody>
          <a:bodyPr anchor="t" rtlCol="false" tIns="0" lIns="0" bIns="0" rIns="0">
            <a:spAutoFit/>
          </a:bodyPr>
          <a:lstStyle/>
          <a:p>
            <a:pPr algn="just">
              <a:lnSpc>
                <a:spcPts val="5519"/>
              </a:lnSpc>
            </a:pPr>
            <a:r>
              <a:rPr lang="en-US" sz="3999">
                <a:solidFill>
                  <a:srgbClr val="000000"/>
                </a:solidFill>
                <a:latin typeface="Lato"/>
              </a:rPr>
              <a:t>Giải phương trình Poisson</a:t>
            </a:r>
          </a:p>
        </p:txBody>
      </p:sp>
    </p:spTree>
  </p:cSld>
  <p:clrMapOvr>
    <a:masterClrMapping/>
  </p:clrMapOvr>
  <p:transition spd="fast">
    <p:fade/>
  </p:transition>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7570" y="-529479"/>
            <a:ext cx="17487250" cy="10816479"/>
            <a:chOff x="0" y="0"/>
            <a:chExt cx="22174972" cy="13716000"/>
          </a:xfrm>
        </p:grpSpPr>
        <p:sp>
          <p:nvSpPr>
            <p:cNvPr name="Freeform 3" id="3"/>
            <p:cNvSpPr/>
            <p:nvPr/>
          </p:nvSpPr>
          <p:spPr>
            <a:xfrm flipH="false" flipV="false" rot="0">
              <a:off x="0" y="0"/>
              <a:ext cx="22174995" cy="13716000"/>
            </a:xfrm>
            <a:custGeom>
              <a:avLst/>
              <a:gdLst/>
              <a:ahLst/>
              <a:cxnLst/>
              <a:rect r="r" b="b" t="t" l="l"/>
              <a:pathLst>
                <a:path h="13716000" w="22174995">
                  <a:moveTo>
                    <a:pt x="0" y="0"/>
                  </a:moveTo>
                  <a:lnTo>
                    <a:pt x="22174995" y="0"/>
                  </a:lnTo>
                  <a:lnTo>
                    <a:pt x="22174995" y="13716000"/>
                  </a:lnTo>
                  <a:lnTo>
                    <a:pt x="0" y="13716000"/>
                  </a:lnTo>
                  <a:close/>
                </a:path>
              </a:pathLst>
            </a:custGeom>
            <a:solidFill>
              <a:srgbClr val="D9D9D9"/>
            </a:solidFill>
          </p:spPr>
        </p:sp>
      </p:grpSp>
      <p:sp>
        <p:nvSpPr>
          <p:cNvPr name="Freeform 4" id="4"/>
          <p:cNvSpPr/>
          <p:nvPr/>
        </p:nvSpPr>
        <p:spPr>
          <a:xfrm flipH="false" flipV="false" rot="0">
            <a:off x="8433280" y="3335299"/>
            <a:ext cx="7156742" cy="5390397"/>
          </a:xfrm>
          <a:custGeom>
            <a:avLst/>
            <a:gdLst/>
            <a:ahLst/>
            <a:cxnLst/>
            <a:rect r="r" b="b" t="t" l="l"/>
            <a:pathLst>
              <a:path h="5390397" w="7156742">
                <a:moveTo>
                  <a:pt x="0" y="0"/>
                </a:moveTo>
                <a:lnTo>
                  <a:pt x="7156742" y="0"/>
                </a:lnTo>
                <a:lnTo>
                  <a:pt x="7156742" y="5390397"/>
                </a:lnTo>
                <a:lnTo>
                  <a:pt x="0" y="5390397"/>
                </a:lnTo>
                <a:lnTo>
                  <a:pt x="0" y="0"/>
                </a:lnTo>
                <a:close/>
              </a:path>
            </a:pathLst>
          </a:custGeom>
          <a:blipFill>
            <a:blip r:embed="rId3"/>
            <a:stretch>
              <a:fillRect l="0" t="0" r="0" b="0"/>
            </a:stretch>
          </a:blipFill>
        </p:spPr>
      </p:sp>
      <p:sp>
        <p:nvSpPr>
          <p:cNvPr name="Freeform 5" id="5"/>
          <p:cNvSpPr/>
          <p:nvPr/>
        </p:nvSpPr>
        <p:spPr>
          <a:xfrm flipH="false" flipV="false" rot="0">
            <a:off x="1028700" y="3335299"/>
            <a:ext cx="7006336" cy="5300301"/>
          </a:xfrm>
          <a:custGeom>
            <a:avLst/>
            <a:gdLst/>
            <a:ahLst/>
            <a:cxnLst/>
            <a:rect r="r" b="b" t="t" l="l"/>
            <a:pathLst>
              <a:path h="5300301" w="7006336">
                <a:moveTo>
                  <a:pt x="0" y="0"/>
                </a:moveTo>
                <a:lnTo>
                  <a:pt x="7006336" y="0"/>
                </a:lnTo>
                <a:lnTo>
                  <a:pt x="7006336" y="5300301"/>
                </a:lnTo>
                <a:lnTo>
                  <a:pt x="0" y="5300301"/>
                </a:lnTo>
                <a:lnTo>
                  <a:pt x="0" y="0"/>
                </a:lnTo>
                <a:close/>
              </a:path>
            </a:pathLst>
          </a:custGeom>
          <a:blipFill>
            <a:blip r:embed="rId4"/>
            <a:stretch>
              <a:fillRect l="0" t="0" r="0" b="0"/>
            </a:stretch>
          </a:blipFill>
        </p:spPr>
      </p:sp>
      <p:sp>
        <p:nvSpPr>
          <p:cNvPr name="TextBox 6" id="6"/>
          <p:cNvSpPr txBox="true"/>
          <p:nvPr/>
        </p:nvSpPr>
        <p:spPr>
          <a:xfrm rot="0">
            <a:off x="723257" y="619125"/>
            <a:ext cx="9462985"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Implementation and Testing</a:t>
            </a:r>
          </a:p>
        </p:txBody>
      </p:sp>
      <p:sp>
        <p:nvSpPr>
          <p:cNvPr name="TextBox 7" id="7"/>
          <p:cNvSpPr txBox="true"/>
          <p:nvPr/>
        </p:nvSpPr>
        <p:spPr>
          <a:xfrm rot="0">
            <a:off x="1223708" y="2007514"/>
            <a:ext cx="8631673" cy="680085"/>
          </a:xfrm>
          <a:prstGeom prst="rect">
            <a:avLst/>
          </a:prstGeom>
        </p:spPr>
        <p:txBody>
          <a:bodyPr anchor="t" rtlCol="false" tIns="0" lIns="0" bIns="0" rIns="0">
            <a:spAutoFit/>
          </a:bodyPr>
          <a:lstStyle/>
          <a:p>
            <a:pPr algn="just">
              <a:lnSpc>
                <a:spcPts val="5519"/>
              </a:lnSpc>
            </a:pPr>
            <a:r>
              <a:rPr lang="en-US" sz="3999">
                <a:solidFill>
                  <a:srgbClr val="000000"/>
                </a:solidFill>
                <a:latin typeface="Lato"/>
              </a:rPr>
              <a:t>Kết quả</a:t>
            </a:r>
          </a:p>
        </p:txBody>
      </p:sp>
    </p:spTree>
  </p:cSld>
  <p:clrMapOvr>
    <a:masterClrMapping/>
  </p:clrMapOvr>
  <p:transition spd="fast">
    <p:fade/>
  </p:transition>
</p:sld>
</file>

<file path=ppt/slides/slide2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897375" y="855000"/>
            <a:ext cx="16573500" cy="8577000"/>
            <a:chOff x="0" y="0"/>
            <a:chExt cx="22098000" cy="11436000"/>
          </a:xfrm>
        </p:grpSpPr>
        <p:sp>
          <p:nvSpPr>
            <p:cNvPr name="Freeform 3" id="3"/>
            <p:cNvSpPr/>
            <p:nvPr/>
          </p:nvSpPr>
          <p:spPr>
            <a:xfrm flipH="false" flipV="false" rot="0">
              <a:off x="0" y="0"/>
              <a:ext cx="22098000" cy="11435969"/>
            </a:xfrm>
            <a:custGeom>
              <a:avLst/>
              <a:gdLst/>
              <a:ahLst/>
              <a:cxnLst/>
              <a:rect r="r" b="b" t="t" l="l"/>
              <a:pathLst>
                <a:path h="11435969" w="22098000">
                  <a:moveTo>
                    <a:pt x="0" y="0"/>
                  </a:moveTo>
                  <a:lnTo>
                    <a:pt x="22098000" y="0"/>
                  </a:lnTo>
                  <a:lnTo>
                    <a:pt x="22098000" y="11435969"/>
                  </a:lnTo>
                  <a:lnTo>
                    <a:pt x="0" y="11435969"/>
                  </a:lnTo>
                  <a:close/>
                </a:path>
              </a:pathLst>
            </a:custGeom>
            <a:solidFill>
              <a:srgbClr val="FFFFFF"/>
            </a:solidFill>
          </p:spPr>
        </p:sp>
      </p:grpSp>
      <p:sp>
        <p:nvSpPr>
          <p:cNvPr name="TextBox 4" id="4"/>
          <p:cNvSpPr txBox="true"/>
          <p:nvPr/>
        </p:nvSpPr>
        <p:spPr>
          <a:xfrm rot="0">
            <a:off x="2366692" y="3962400"/>
            <a:ext cx="13929360" cy="2352675"/>
          </a:xfrm>
          <a:prstGeom prst="rect">
            <a:avLst/>
          </a:prstGeom>
        </p:spPr>
        <p:txBody>
          <a:bodyPr anchor="t" rtlCol="false" tIns="0" lIns="0" bIns="0" rIns="0">
            <a:spAutoFit/>
          </a:bodyPr>
          <a:lstStyle/>
          <a:p>
            <a:pPr algn="ctr">
              <a:lnSpc>
                <a:spcPts val="9240"/>
              </a:lnSpc>
            </a:pPr>
            <a:r>
              <a:rPr lang="en-US" sz="7700">
                <a:solidFill>
                  <a:srgbClr val="000000"/>
                </a:solidFill>
                <a:latin typeface="Lato"/>
              </a:rPr>
              <a:t>Conclusion and Future Direction</a:t>
            </a:r>
          </a:p>
          <a:p>
            <a:pPr algn="ctr">
              <a:lnSpc>
                <a:spcPts val="9240"/>
              </a:lnSpc>
            </a:pPr>
          </a:p>
        </p:txBody>
      </p:sp>
    </p:spTree>
  </p:cSld>
  <p:clrMapOvr>
    <a:masterClrMapping/>
  </p:clrMapOvr>
  <p:transition spd="fast">
    <p:fade/>
  </p:transition>
</p:sld>
</file>

<file path=ppt/slides/slide2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47570" y="-529479"/>
            <a:ext cx="8504138" cy="10816479"/>
            <a:chOff x="0" y="0"/>
            <a:chExt cx="10783800" cy="13716000"/>
          </a:xfrm>
        </p:grpSpPr>
        <p:sp>
          <p:nvSpPr>
            <p:cNvPr name="Freeform 3" id="3"/>
            <p:cNvSpPr/>
            <p:nvPr/>
          </p:nvSpPr>
          <p:spPr>
            <a:xfrm flipH="false" flipV="false" rot="0">
              <a:off x="0" y="0"/>
              <a:ext cx="10783824" cy="13716000"/>
            </a:xfrm>
            <a:custGeom>
              <a:avLst/>
              <a:gdLst/>
              <a:ahLst/>
              <a:cxnLst/>
              <a:rect r="r" b="b" t="t" l="l"/>
              <a:pathLst>
                <a:path h="13716000" w="10783824">
                  <a:moveTo>
                    <a:pt x="0" y="0"/>
                  </a:moveTo>
                  <a:lnTo>
                    <a:pt x="10783824" y="0"/>
                  </a:lnTo>
                  <a:lnTo>
                    <a:pt x="10783824" y="13716000"/>
                  </a:lnTo>
                  <a:lnTo>
                    <a:pt x="0" y="13716000"/>
                  </a:lnTo>
                  <a:close/>
                </a:path>
              </a:pathLst>
            </a:custGeom>
            <a:solidFill>
              <a:srgbClr val="D9D9D9"/>
            </a:solidFill>
          </p:spPr>
        </p:sp>
      </p:grpSp>
      <p:sp>
        <p:nvSpPr>
          <p:cNvPr name="TextBox 4" id="4"/>
          <p:cNvSpPr txBox="true"/>
          <p:nvPr/>
        </p:nvSpPr>
        <p:spPr>
          <a:xfrm rot="0">
            <a:off x="1495998" y="2611048"/>
            <a:ext cx="14172939" cy="2267712"/>
          </a:xfrm>
          <a:prstGeom prst="rect">
            <a:avLst/>
          </a:prstGeom>
        </p:spPr>
        <p:txBody>
          <a:bodyPr anchor="t" rtlCol="false" tIns="0" lIns="0" bIns="0" rIns="0">
            <a:spAutoFit/>
          </a:bodyPr>
          <a:lstStyle/>
          <a:p>
            <a:pPr algn="just">
              <a:lnSpc>
                <a:spcPts val="4554"/>
              </a:lnSpc>
            </a:pPr>
            <a:r>
              <a:rPr lang="en-US" sz="3300">
                <a:solidFill>
                  <a:srgbClr val="000000"/>
                </a:solidFill>
                <a:latin typeface="Lato"/>
              </a:rPr>
              <a:t>Seamless Cloning là một công nghệ mạnh mẽ trong xử lý hình ảnh, mang lại khả năng tích hợp hình ảnh một cách tự nhiên. Nghiên cứu của chúng ta đã chiếu sáng về vai trò quan trọng của nó trong thiết kế đồ họa, sản xuất phim và thực tế ảo.</a:t>
            </a:r>
          </a:p>
        </p:txBody>
      </p:sp>
      <p:sp>
        <p:nvSpPr>
          <p:cNvPr name="TextBox 5" id="5"/>
          <p:cNvSpPr txBox="true"/>
          <p:nvPr/>
        </p:nvSpPr>
        <p:spPr>
          <a:xfrm rot="0">
            <a:off x="723257" y="619125"/>
            <a:ext cx="11881831"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Bold"/>
              </a:rPr>
              <a:t>Conclusion and Future Direction</a:t>
            </a:r>
          </a:p>
        </p:txBody>
      </p:sp>
    </p:spTree>
  </p:cSld>
  <p:clrMapOvr>
    <a:masterClrMapping/>
  </p:clrMapOvr>
  <p:transition spd="fast">
    <p:fade/>
  </p:transition>
</p:sld>
</file>

<file path=ppt/slides/slide2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448889" y="1250191"/>
            <a:ext cx="15003851" cy="5603368"/>
          </a:xfrm>
          <a:prstGeom prst="rect">
            <a:avLst/>
          </a:prstGeom>
        </p:spPr>
        <p:txBody>
          <a:bodyPr anchor="t" rtlCol="false" tIns="0" lIns="0" bIns="0" rIns="0">
            <a:spAutoFit/>
          </a:bodyPr>
          <a:lstStyle/>
          <a:p>
            <a:pPr algn="ctr">
              <a:lnSpc>
                <a:spcPts val="7037"/>
              </a:lnSpc>
              <a:spcBef>
                <a:spcPct val="0"/>
              </a:spcBef>
            </a:pPr>
            <a:r>
              <a:rPr lang="en-US" sz="5099">
                <a:solidFill>
                  <a:srgbClr val="000000"/>
                </a:solidFill>
                <a:latin typeface="Lato Bold"/>
              </a:rPr>
              <a:t>Future Direction:</a:t>
            </a:r>
          </a:p>
          <a:p>
            <a:pPr marL="647700" indent="-323850" lvl="1">
              <a:lnSpc>
                <a:spcPts val="4140"/>
              </a:lnSpc>
              <a:spcBef>
                <a:spcPct val="0"/>
              </a:spcBef>
              <a:buFont typeface="Arial"/>
              <a:buChar char="•"/>
            </a:pPr>
            <a:r>
              <a:rPr lang="en-US" sz="3000">
                <a:solidFill>
                  <a:srgbClr val="000000"/>
                </a:solidFill>
                <a:latin typeface="Lato"/>
              </a:rPr>
              <a:t>Nghiên cứu làm thế nào để Seamless cloning có thể tích hợp vào các ứng dụng thời gian thực như chỉnh sửa video.</a:t>
            </a:r>
          </a:p>
          <a:p>
            <a:pPr marL="647700" indent="-323850" lvl="1">
              <a:lnSpc>
                <a:spcPts val="4140"/>
              </a:lnSpc>
              <a:spcBef>
                <a:spcPct val="0"/>
              </a:spcBef>
              <a:buFont typeface="Arial"/>
              <a:buChar char="•"/>
            </a:pPr>
            <a:r>
              <a:rPr lang="en-US" sz="3000">
                <a:solidFill>
                  <a:srgbClr val="000000"/>
                </a:solidFill>
                <a:latin typeface="Lato"/>
              </a:rPr>
              <a:t>Khám phá cách tích hợp Seamless cloning để tăng tính thực tế của trải nghiệm AR và VR.</a:t>
            </a:r>
          </a:p>
          <a:p>
            <a:pPr marL="647700" indent="-323850" lvl="1">
              <a:lnSpc>
                <a:spcPts val="4140"/>
              </a:lnSpc>
              <a:spcBef>
                <a:spcPct val="0"/>
              </a:spcBef>
              <a:buFont typeface="Arial"/>
              <a:buChar char="•"/>
            </a:pPr>
            <a:r>
              <a:rPr lang="en-US" sz="3000">
                <a:solidFill>
                  <a:srgbClr val="000000"/>
                </a:solidFill>
                <a:latin typeface="Lato"/>
              </a:rPr>
              <a:t>Nghiên cứu cách tích hợp Seamless cloning với trí tuệ nhân tạo để tối ưu hóa quy trình sáng tạo.</a:t>
            </a:r>
          </a:p>
          <a:p>
            <a:pPr marL="647700" indent="-323850" lvl="1">
              <a:lnSpc>
                <a:spcPts val="4140"/>
              </a:lnSpc>
              <a:spcBef>
                <a:spcPct val="0"/>
              </a:spcBef>
              <a:buFont typeface="Arial"/>
              <a:buChar char="•"/>
            </a:pPr>
            <a:r>
              <a:rPr lang="en-US" sz="3000">
                <a:solidFill>
                  <a:srgbClr val="000000"/>
                </a:solidFill>
                <a:latin typeface="Lato"/>
              </a:rPr>
              <a:t> </a:t>
            </a:r>
            <a:r>
              <a:rPr lang="en-US" sz="3000">
                <a:solidFill>
                  <a:srgbClr val="000000"/>
                </a:solidFill>
                <a:latin typeface="Lato"/>
              </a:rPr>
              <a:t>Hợp tác giữa nghiên cứu, nghệ sĩ và ngành công nghiệp để đưa ra những ứng dụng đa dạng.</a:t>
            </a:r>
          </a:p>
          <a:p>
            <a:pPr algn="ctr">
              <a:lnSpc>
                <a:spcPts val="4140"/>
              </a:lnSpc>
              <a:spcBef>
                <a:spcPct val="0"/>
              </a:spcBef>
            </a:pP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780150" y="650925"/>
            <a:ext cx="16772400" cy="8978850"/>
            <a:chOff x="0" y="0"/>
            <a:chExt cx="22363200" cy="11971800"/>
          </a:xfrm>
        </p:grpSpPr>
        <p:sp>
          <p:nvSpPr>
            <p:cNvPr name="Freeform 3" id="3"/>
            <p:cNvSpPr/>
            <p:nvPr/>
          </p:nvSpPr>
          <p:spPr>
            <a:xfrm flipH="false" flipV="false" rot="0">
              <a:off x="0" y="0"/>
              <a:ext cx="22363176" cy="11971782"/>
            </a:xfrm>
            <a:custGeom>
              <a:avLst/>
              <a:gdLst/>
              <a:ahLst/>
              <a:cxnLst/>
              <a:rect r="r" b="b" t="t" l="l"/>
              <a:pathLst>
                <a:path h="11971782" w="22363176">
                  <a:moveTo>
                    <a:pt x="0" y="0"/>
                  </a:moveTo>
                  <a:lnTo>
                    <a:pt x="22363176" y="0"/>
                  </a:lnTo>
                  <a:lnTo>
                    <a:pt x="22363176" y="11971782"/>
                  </a:lnTo>
                  <a:lnTo>
                    <a:pt x="0" y="11971782"/>
                  </a:lnTo>
                  <a:close/>
                </a:path>
              </a:pathLst>
            </a:custGeom>
            <a:solidFill>
              <a:srgbClr val="D9D9D9"/>
            </a:solidFill>
          </p:spPr>
        </p:sp>
      </p:grpSp>
      <p:grpSp>
        <p:nvGrpSpPr>
          <p:cNvPr name="Group 4" id="4"/>
          <p:cNvGrpSpPr/>
          <p:nvPr/>
        </p:nvGrpSpPr>
        <p:grpSpPr>
          <a:xfrm rot="0">
            <a:off x="17503650" y="0"/>
            <a:ext cx="784350" cy="784350"/>
            <a:chOff x="0" y="0"/>
            <a:chExt cx="1045800" cy="1045800"/>
          </a:xfrm>
        </p:grpSpPr>
        <p:sp>
          <p:nvSpPr>
            <p:cNvPr name="Freeform 5" id="5"/>
            <p:cNvSpPr/>
            <p:nvPr/>
          </p:nvSpPr>
          <p:spPr>
            <a:xfrm flipH="false" flipV="false" rot="0">
              <a:off x="164211" y="164211"/>
              <a:ext cx="717423" cy="717423"/>
            </a:xfrm>
            <a:custGeom>
              <a:avLst/>
              <a:gdLst/>
              <a:ahLst/>
              <a:cxnLst/>
              <a:rect r="r" b="b" t="t" l="l"/>
              <a:pathLst>
                <a:path h="717423" w="717423">
                  <a:moveTo>
                    <a:pt x="0" y="173990"/>
                  </a:moveTo>
                  <a:lnTo>
                    <a:pt x="173990" y="0"/>
                  </a:lnTo>
                  <a:lnTo>
                    <a:pt x="358648" y="184785"/>
                  </a:lnTo>
                  <a:lnTo>
                    <a:pt x="543433" y="0"/>
                  </a:lnTo>
                  <a:lnTo>
                    <a:pt x="717423" y="173990"/>
                  </a:lnTo>
                  <a:lnTo>
                    <a:pt x="532638" y="358648"/>
                  </a:lnTo>
                  <a:lnTo>
                    <a:pt x="717423" y="543433"/>
                  </a:lnTo>
                  <a:lnTo>
                    <a:pt x="543433" y="717423"/>
                  </a:lnTo>
                  <a:lnTo>
                    <a:pt x="358648" y="532638"/>
                  </a:lnTo>
                  <a:lnTo>
                    <a:pt x="173990" y="717423"/>
                  </a:lnTo>
                  <a:lnTo>
                    <a:pt x="0" y="543433"/>
                  </a:lnTo>
                  <a:lnTo>
                    <a:pt x="184785" y="358648"/>
                  </a:lnTo>
                  <a:close/>
                </a:path>
              </a:pathLst>
            </a:custGeom>
            <a:solidFill>
              <a:srgbClr val="FFFFFF"/>
            </a:solidFill>
          </p:spPr>
        </p:sp>
      </p:grpSp>
      <p:grpSp>
        <p:nvGrpSpPr>
          <p:cNvPr name="Group 6" id="6"/>
          <p:cNvGrpSpPr/>
          <p:nvPr/>
        </p:nvGrpSpPr>
        <p:grpSpPr>
          <a:xfrm rot="0">
            <a:off x="17751375" y="1011375"/>
            <a:ext cx="288900" cy="288900"/>
            <a:chOff x="0" y="0"/>
            <a:chExt cx="385200" cy="385200"/>
          </a:xfrm>
        </p:grpSpPr>
        <p:sp>
          <p:nvSpPr>
            <p:cNvPr name="Freeform 7" id="7"/>
            <p:cNvSpPr/>
            <p:nvPr/>
          </p:nvSpPr>
          <p:spPr>
            <a:xfrm flipH="false" flipV="false" rot="0">
              <a:off x="0" y="0"/>
              <a:ext cx="385191" cy="385191"/>
            </a:xfrm>
            <a:custGeom>
              <a:avLst/>
              <a:gdLst/>
              <a:ahLst/>
              <a:cxnLst/>
              <a:rect r="r" b="b" t="t" l="l"/>
              <a:pathLst>
                <a:path h="385191" w="385191">
                  <a:moveTo>
                    <a:pt x="0" y="0"/>
                  </a:moveTo>
                  <a:lnTo>
                    <a:pt x="385191" y="0"/>
                  </a:lnTo>
                  <a:lnTo>
                    <a:pt x="385191" y="385191"/>
                  </a:lnTo>
                  <a:lnTo>
                    <a:pt x="0" y="385191"/>
                  </a:lnTo>
                  <a:close/>
                </a:path>
              </a:pathLst>
            </a:custGeom>
            <a:solidFill>
              <a:srgbClr val="FFFFFF"/>
            </a:solidFill>
          </p:spPr>
        </p:sp>
      </p:grpSp>
      <p:grpSp>
        <p:nvGrpSpPr>
          <p:cNvPr name="Group 8" id="8"/>
          <p:cNvGrpSpPr/>
          <p:nvPr/>
        </p:nvGrpSpPr>
        <p:grpSpPr>
          <a:xfrm rot="0">
            <a:off x="17751375" y="1632150"/>
            <a:ext cx="288900" cy="288900"/>
            <a:chOff x="0" y="0"/>
            <a:chExt cx="385200" cy="385200"/>
          </a:xfrm>
        </p:grpSpPr>
        <p:sp>
          <p:nvSpPr>
            <p:cNvPr name="Freeform 9" id="9"/>
            <p:cNvSpPr/>
            <p:nvPr/>
          </p:nvSpPr>
          <p:spPr>
            <a:xfrm flipH="false" flipV="false" rot="0">
              <a:off x="0" y="0"/>
              <a:ext cx="385191" cy="385191"/>
            </a:xfrm>
            <a:custGeom>
              <a:avLst/>
              <a:gdLst/>
              <a:ahLst/>
              <a:cxnLst/>
              <a:rect r="r" b="b" t="t" l="l"/>
              <a:pathLst>
                <a:path h="385191" w="385191">
                  <a:moveTo>
                    <a:pt x="0" y="0"/>
                  </a:moveTo>
                  <a:lnTo>
                    <a:pt x="385191" y="0"/>
                  </a:lnTo>
                  <a:lnTo>
                    <a:pt x="385191" y="385191"/>
                  </a:lnTo>
                  <a:lnTo>
                    <a:pt x="0" y="385191"/>
                  </a:lnTo>
                  <a:close/>
                </a:path>
              </a:pathLst>
            </a:custGeom>
            <a:solidFill>
              <a:srgbClr val="FFFFFF"/>
            </a:solidFill>
          </p:spPr>
        </p:sp>
      </p:grpSp>
      <p:sp>
        <p:nvSpPr>
          <p:cNvPr name="TextBox 10" id="10"/>
          <p:cNvSpPr txBox="true"/>
          <p:nvPr/>
        </p:nvSpPr>
        <p:spPr>
          <a:xfrm rot="0">
            <a:off x="3442450" y="1345337"/>
            <a:ext cx="11761300" cy="923925"/>
          </a:xfrm>
          <a:prstGeom prst="rect">
            <a:avLst/>
          </a:prstGeom>
        </p:spPr>
        <p:txBody>
          <a:bodyPr anchor="t" rtlCol="false" tIns="0" lIns="0" bIns="0" rIns="0">
            <a:spAutoFit/>
          </a:bodyPr>
          <a:lstStyle/>
          <a:p>
            <a:pPr algn="ctr">
              <a:lnSpc>
                <a:spcPts val="7200"/>
              </a:lnSpc>
            </a:pPr>
            <a:r>
              <a:rPr lang="en-US" sz="6000">
                <a:solidFill>
                  <a:srgbClr val="000000"/>
                </a:solidFill>
                <a:latin typeface="Lato Bold"/>
              </a:rPr>
              <a:t>Nội dung</a:t>
            </a:r>
          </a:p>
        </p:txBody>
      </p:sp>
      <p:sp>
        <p:nvSpPr>
          <p:cNvPr name="TextBox 11" id="11"/>
          <p:cNvSpPr txBox="true"/>
          <p:nvPr/>
        </p:nvSpPr>
        <p:spPr>
          <a:xfrm rot="0">
            <a:off x="2930213" y="3012268"/>
            <a:ext cx="12093322" cy="8884693"/>
          </a:xfrm>
          <a:prstGeom prst="rect">
            <a:avLst/>
          </a:prstGeom>
        </p:spPr>
        <p:txBody>
          <a:bodyPr anchor="t" rtlCol="false" tIns="0" lIns="0" bIns="0" rIns="0">
            <a:spAutoFit/>
          </a:bodyPr>
          <a:lstStyle/>
          <a:p>
            <a:pPr algn="just" marL="770943" indent="-385471" lvl="1">
              <a:lnSpc>
                <a:spcPts val="5878"/>
              </a:lnSpc>
              <a:buFont typeface="Arial"/>
              <a:buChar char="•"/>
            </a:pPr>
            <a:r>
              <a:rPr lang="en-US" sz="4259">
                <a:solidFill>
                  <a:srgbClr val="000000"/>
                </a:solidFill>
                <a:latin typeface="Lato"/>
              </a:rPr>
              <a:t>Introduction</a:t>
            </a:r>
          </a:p>
          <a:p>
            <a:pPr algn="just" marL="770943" indent="-385471" lvl="1">
              <a:lnSpc>
                <a:spcPts val="5878"/>
              </a:lnSpc>
              <a:buFont typeface="Arial"/>
              <a:buChar char="•"/>
            </a:pPr>
            <a:r>
              <a:rPr lang="en-US" sz="4259">
                <a:solidFill>
                  <a:srgbClr val="000000"/>
                </a:solidFill>
                <a:latin typeface="Lato"/>
              </a:rPr>
              <a:t>Related Research Works</a:t>
            </a:r>
          </a:p>
          <a:p>
            <a:pPr algn="just" marL="770943" indent="-385471" lvl="1">
              <a:lnSpc>
                <a:spcPts val="5878"/>
              </a:lnSpc>
              <a:buFont typeface="Arial"/>
              <a:buChar char="•"/>
            </a:pPr>
            <a:r>
              <a:rPr lang="en-US" sz="4259">
                <a:solidFill>
                  <a:srgbClr val="000000"/>
                </a:solidFill>
                <a:latin typeface="Lato"/>
              </a:rPr>
              <a:t>Methodology</a:t>
            </a:r>
          </a:p>
          <a:p>
            <a:pPr algn="just" marL="770943" indent="-385471" lvl="1">
              <a:lnSpc>
                <a:spcPts val="5878"/>
              </a:lnSpc>
              <a:buFont typeface="Arial"/>
              <a:buChar char="•"/>
            </a:pPr>
            <a:r>
              <a:rPr lang="en-US" sz="4259">
                <a:solidFill>
                  <a:srgbClr val="000000"/>
                </a:solidFill>
                <a:latin typeface="Lato"/>
              </a:rPr>
              <a:t>Implementation and Testing </a:t>
            </a:r>
          </a:p>
          <a:p>
            <a:pPr algn="just" marL="770943" indent="-385471" lvl="1">
              <a:lnSpc>
                <a:spcPts val="5878"/>
              </a:lnSpc>
              <a:buFont typeface="Arial"/>
              <a:buChar char="•"/>
            </a:pPr>
            <a:r>
              <a:rPr lang="en-US" sz="4259">
                <a:solidFill>
                  <a:srgbClr val="000000"/>
                </a:solidFill>
                <a:latin typeface="Lato"/>
              </a:rPr>
              <a:t>Conclusion and Future Directions</a:t>
            </a:r>
          </a:p>
          <a:p>
            <a:pPr algn="just">
              <a:lnSpc>
                <a:spcPts val="5878"/>
              </a:lnSpc>
            </a:pPr>
          </a:p>
          <a:p>
            <a:pPr algn="just">
              <a:lnSpc>
                <a:spcPts val="5878"/>
              </a:lnSpc>
            </a:pPr>
          </a:p>
          <a:p>
            <a:pPr algn="just" marL="770943" indent="-385471" lvl="1">
              <a:lnSpc>
                <a:spcPts val="5878"/>
              </a:lnSpc>
            </a:pPr>
          </a:p>
          <a:p>
            <a:pPr algn="just" marL="770943" indent="-385471" lvl="1">
              <a:lnSpc>
                <a:spcPts val="5878"/>
              </a:lnSpc>
            </a:pPr>
          </a:p>
          <a:p>
            <a:pPr algn="just" marL="770943" indent="-385471" lvl="1">
              <a:lnSpc>
                <a:spcPts val="5878"/>
              </a:lnSpc>
            </a:pPr>
          </a:p>
          <a:p>
            <a:pPr algn="just" marL="770943" indent="-385471" lvl="1">
              <a:lnSpc>
                <a:spcPts val="5878"/>
              </a:lnSpc>
            </a:pPr>
          </a:p>
          <a:p>
            <a:pPr algn="just" marL="770943" indent="-385471" lvl="1">
              <a:lnSpc>
                <a:spcPts val="5878"/>
              </a:lnSpc>
            </a:pPr>
          </a:p>
        </p:txBody>
      </p:sp>
    </p:spTree>
  </p:cSld>
  <p:clrMapOvr>
    <a:masterClrMapping/>
  </p:clrMapOvr>
  <p:transition spd="fast">
    <p:fade/>
  </p:transition>
</p:sld>
</file>

<file path=ppt/slides/slide3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897375" y="855000"/>
            <a:ext cx="16573500" cy="8577000"/>
            <a:chOff x="0" y="0"/>
            <a:chExt cx="22098000" cy="11436000"/>
          </a:xfrm>
        </p:grpSpPr>
        <p:sp>
          <p:nvSpPr>
            <p:cNvPr name="Freeform 3" id="3"/>
            <p:cNvSpPr/>
            <p:nvPr/>
          </p:nvSpPr>
          <p:spPr>
            <a:xfrm flipH="false" flipV="false" rot="0">
              <a:off x="0" y="0"/>
              <a:ext cx="22098000" cy="11435969"/>
            </a:xfrm>
            <a:custGeom>
              <a:avLst/>
              <a:gdLst/>
              <a:ahLst/>
              <a:cxnLst/>
              <a:rect r="r" b="b" t="t" l="l"/>
              <a:pathLst>
                <a:path h="11435969" w="22098000">
                  <a:moveTo>
                    <a:pt x="0" y="0"/>
                  </a:moveTo>
                  <a:lnTo>
                    <a:pt x="22098000" y="0"/>
                  </a:lnTo>
                  <a:lnTo>
                    <a:pt x="22098000" y="11435969"/>
                  </a:lnTo>
                  <a:lnTo>
                    <a:pt x="0" y="11435969"/>
                  </a:lnTo>
                  <a:close/>
                </a:path>
              </a:pathLst>
            </a:custGeom>
            <a:solidFill>
              <a:srgbClr val="FFFFFF"/>
            </a:solidFill>
          </p:spPr>
        </p:sp>
      </p:grpSp>
      <p:sp>
        <p:nvSpPr>
          <p:cNvPr name="TextBox 4" id="4"/>
          <p:cNvSpPr txBox="true"/>
          <p:nvPr/>
        </p:nvSpPr>
        <p:spPr>
          <a:xfrm rot="0">
            <a:off x="2402387" y="3631338"/>
            <a:ext cx="13447450" cy="1285875"/>
          </a:xfrm>
          <a:prstGeom prst="rect">
            <a:avLst/>
          </a:prstGeom>
        </p:spPr>
        <p:txBody>
          <a:bodyPr anchor="t" rtlCol="false" tIns="0" lIns="0" bIns="0" rIns="0">
            <a:spAutoFit/>
          </a:bodyPr>
          <a:lstStyle/>
          <a:p>
            <a:pPr algn="ctr">
              <a:lnSpc>
                <a:spcPts val="10080"/>
              </a:lnSpc>
            </a:pPr>
            <a:r>
              <a:rPr lang="en-US" sz="8400">
                <a:solidFill>
                  <a:srgbClr val="000000"/>
                </a:solidFill>
                <a:latin typeface="Lato"/>
              </a:rPr>
              <a:t>Reference</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637211"/>
            <a:ext cx="14738222" cy="1838325"/>
          </a:xfrm>
          <a:prstGeom prst="rect">
            <a:avLst/>
          </a:prstGeom>
        </p:spPr>
        <p:txBody>
          <a:bodyPr anchor="t" rtlCol="false" tIns="0" lIns="0" bIns="0" rIns="0">
            <a:spAutoFit/>
          </a:bodyPr>
          <a:lstStyle/>
          <a:p>
            <a:pPr>
              <a:lnSpc>
                <a:spcPts val="3600"/>
              </a:lnSpc>
              <a:spcBef>
                <a:spcPct val="0"/>
              </a:spcBef>
            </a:pPr>
          </a:p>
          <a:p>
            <a:pPr>
              <a:lnSpc>
                <a:spcPts val="3600"/>
              </a:lnSpc>
              <a:spcBef>
                <a:spcPct val="0"/>
              </a:spcBef>
            </a:pPr>
            <a:r>
              <a:rPr lang="en-US" sz="3000">
                <a:solidFill>
                  <a:srgbClr val="000000"/>
                </a:solidFill>
                <a:latin typeface="Lato"/>
              </a:rPr>
              <a:t>[1] J. Matías Di Martino, Gabriele Facciolo, and Enric Meinhardt-Llopis, Poisson Image Editing, Image Processing On Line, 6 (2016), pp. 300–325. </a:t>
            </a:r>
            <a:r>
              <a:rPr lang="en-US" sz="3000">
                <a:solidFill>
                  <a:srgbClr val="8C52FF"/>
                </a:solidFill>
                <a:latin typeface="Lato"/>
              </a:rPr>
              <a:t>(</a:t>
            </a:r>
            <a:r>
              <a:rPr lang="en-US" sz="3000" u="sng">
                <a:solidFill>
                  <a:srgbClr val="8C52FF"/>
                </a:solidFill>
                <a:latin typeface="Lato"/>
                <a:hlinkClick r:id="rId2" tooltip="https://doi.org/10.5201/ipol.2016.163"/>
              </a:rPr>
              <a:t>https://doi.org/10.5201/ipol.2016.163</a:t>
            </a:r>
            <a:r>
              <a:rPr lang="en-US" sz="3000">
                <a:solidFill>
                  <a:srgbClr val="8C52FF"/>
                </a:solidFill>
                <a:latin typeface="Lato"/>
              </a:rPr>
              <a:t>)</a:t>
            </a:r>
          </a:p>
        </p:txBody>
      </p:sp>
      <p:sp>
        <p:nvSpPr>
          <p:cNvPr name="TextBox 3" id="3"/>
          <p:cNvSpPr txBox="true"/>
          <p:nvPr/>
        </p:nvSpPr>
        <p:spPr>
          <a:xfrm rot="0">
            <a:off x="1028700" y="1000306"/>
            <a:ext cx="2540786" cy="646430"/>
          </a:xfrm>
          <a:prstGeom prst="rect">
            <a:avLst/>
          </a:prstGeom>
        </p:spPr>
        <p:txBody>
          <a:bodyPr anchor="t" rtlCol="false" tIns="0" lIns="0" bIns="0" rIns="0">
            <a:spAutoFit/>
          </a:bodyPr>
          <a:lstStyle/>
          <a:p>
            <a:pPr algn="ctr" marL="0" indent="0" lvl="0">
              <a:lnSpc>
                <a:spcPts val="5319"/>
              </a:lnSpc>
              <a:spcBef>
                <a:spcPct val="0"/>
              </a:spcBef>
            </a:pPr>
            <a:r>
              <a:rPr lang="en-US" sz="3799">
                <a:solidFill>
                  <a:srgbClr val="000000"/>
                </a:solidFill>
                <a:latin typeface="Lato Bold"/>
              </a:rPr>
              <a:t>Reference</a:t>
            </a:r>
          </a:p>
        </p:txBody>
      </p:sp>
      <p:sp>
        <p:nvSpPr>
          <p:cNvPr name="TextBox 4" id="4"/>
          <p:cNvSpPr txBox="true"/>
          <p:nvPr/>
        </p:nvSpPr>
        <p:spPr>
          <a:xfrm rot="0">
            <a:off x="1028700" y="3466011"/>
            <a:ext cx="15197036" cy="2295525"/>
          </a:xfrm>
          <a:prstGeom prst="rect">
            <a:avLst/>
          </a:prstGeom>
        </p:spPr>
        <p:txBody>
          <a:bodyPr anchor="t" rtlCol="false" tIns="0" lIns="0" bIns="0" rIns="0">
            <a:spAutoFit/>
          </a:bodyPr>
          <a:lstStyle/>
          <a:p>
            <a:pPr>
              <a:lnSpc>
                <a:spcPts val="3600"/>
              </a:lnSpc>
              <a:spcBef>
                <a:spcPct val="0"/>
              </a:spcBef>
            </a:pPr>
          </a:p>
          <a:p>
            <a:pPr>
              <a:lnSpc>
                <a:spcPts val="3600"/>
              </a:lnSpc>
              <a:spcBef>
                <a:spcPct val="0"/>
              </a:spcBef>
            </a:pPr>
            <a:r>
              <a:rPr lang="en-US" sz="3000">
                <a:solidFill>
                  <a:srgbClr val="000000"/>
                </a:solidFill>
                <a:latin typeface="Lato"/>
              </a:rPr>
              <a:t>[2] J. Ben Humberston - University of British Columbia, Sparse Solvers for Poisson Seamless Cloning </a:t>
            </a:r>
          </a:p>
          <a:p>
            <a:pPr>
              <a:lnSpc>
                <a:spcPts val="3600"/>
              </a:lnSpc>
              <a:spcBef>
                <a:spcPct val="0"/>
              </a:spcBef>
            </a:pPr>
            <a:r>
              <a:rPr lang="en-US" sz="3000">
                <a:solidFill>
                  <a:srgbClr val="000000"/>
                </a:solidFill>
                <a:latin typeface="Lato"/>
              </a:rPr>
              <a:t> </a:t>
            </a:r>
            <a:r>
              <a:rPr lang="en-US" sz="3000">
                <a:solidFill>
                  <a:srgbClr val="8C52FF"/>
                </a:solidFill>
                <a:latin typeface="Lato"/>
              </a:rPr>
              <a:t>(</a:t>
            </a:r>
            <a:r>
              <a:rPr lang="en-US" sz="3000" u="sng">
                <a:solidFill>
                  <a:srgbClr val="8C52FF"/>
                </a:solidFill>
                <a:latin typeface="Lato"/>
                <a:hlinkClick r:id="rId3" tooltip="https://www.benhumberston.com/wp-content/uploads/2012/08/CPSC_517_BenHumberston_ProjectWriteup_compressed.pdf"/>
              </a:rPr>
              <a:t>https://www.benhumberston.com/wp-content/uploads/2012/08/CPSC_517_BenHumberston_ProjectWriteup_compressed.pdf</a:t>
            </a:r>
            <a:r>
              <a:rPr lang="en-US" sz="3000">
                <a:solidFill>
                  <a:srgbClr val="8C52FF"/>
                </a:solidFill>
                <a:latin typeface="Lato"/>
              </a:rPr>
              <a:t>)</a:t>
            </a:r>
          </a:p>
        </p:txBody>
      </p:sp>
      <p:sp>
        <p:nvSpPr>
          <p:cNvPr name="TextBox 5" id="5"/>
          <p:cNvSpPr txBox="true"/>
          <p:nvPr/>
        </p:nvSpPr>
        <p:spPr>
          <a:xfrm rot="0">
            <a:off x="1028700" y="5883479"/>
            <a:ext cx="15197036" cy="1381125"/>
          </a:xfrm>
          <a:prstGeom prst="rect">
            <a:avLst/>
          </a:prstGeom>
        </p:spPr>
        <p:txBody>
          <a:bodyPr anchor="t" rtlCol="false" tIns="0" lIns="0" bIns="0" rIns="0">
            <a:spAutoFit/>
          </a:bodyPr>
          <a:lstStyle/>
          <a:p>
            <a:pPr>
              <a:lnSpc>
                <a:spcPts val="3600"/>
              </a:lnSpc>
              <a:spcBef>
                <a:spcPct val="0"/>
              </a:spcBef>
            </a:pPr>
          </a:p>
          <a:p>
            <a:pPr>
              <a:lnSpc>
                <a:spcPts val="3600"/>
              </a:lnSpc>
              <a:spcBef>
                <a:spcPct val="0"/>
              </a:spcBef>
            </a:pPr>
            <a:r>
              <a:rPr lang="en-US" sz="3000">
                <a:solidFill>
                  <a:srgbClr val="000000"/>
                </a:solidFill>
                <a:latin typeface="Lato"/>
              </a:rPr>
              <a:t>[3] S. Yoshizawa and H. Yokota, Poisson Image Analogy: Texture-Aware Seamless Cloning</a:t>
            </a:r>
          </a:p>
          <a:p>
            <a:pPr>
              <a:lnSpc>
                <a:spcPts val="3600"/>
              </a:lnSpc>
              <a:spcBef>
                <a:spcPct val="0"/>
              </a:spcBef>
            </a:pPr>
            <a:r>
              <a:rPr lang="en-US" sz="3000">
                <a:solidFill>
                  <a:srgbClr val="000000"/>
                </a:solidFill>
                <a:latin typeface="Lato"/>
              </a:rPr>
              <a:t> </a:t>
            </a:r>
            <a:r>
              <a:rPr lang="en-US" sz="3000">
                <a:solidFill>
                  <a:srgbClr val="8C52FF"/>
                </a:solidFill>
                <a:latin typeface="Lato"/>
              </a:rPr>
              <a:t>(</a:t>
            </a:r>
            <a:r>
              <a:rPr lang="en-US" sz="3000" u="sng">
                <a:solidFill>
                  <a:srgbClr val="8C52FF"/>
                </a:solidFill>
                <a:latin typeface="Lato"/>
                <a:hlinkClick r:id="rId4" tooltip="https://www2.riken.jp/brict/Yoshizawa/Papers/eg13Pyy.pdf"/>
              </a:rPr>
              <a:t>https://www2.riken.jp/brict/Yoshizawa/Papers/eg13Pyy.pdf</a:t>
            </a:r>
            <a:r>
              <a:rPr lang="en-US" sz="3000">
                <a:solidFill>
                  <a:srgbClr val="8C52FF"/>
                </a:solidFill>
                <a:latin typeface="Lato"/>
              </a:rPr>
              <a:t>)</a:t>
            </a:r>
          </a:p>
        </p:txBody>
      </p:sp>
    </p:spTree>
  </p:cSld>
  <p:clrMapOvr>
    <a:masterClrMapping/>
  </p:clrMapOvr>
  <p:transition spd="fast">
    <p:fade/>
  </p:transition>
</p:sld>
</file>

<file path=ppt/slides/slide3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757800" y="654075"/>
            <a:ext cx="16772400" cy="8978850"/>
            <a:chOff x="0" y="0"/>
            <a:chExt cx="22363200" cy="11971800"/>
          </a:xfrm>
        </p:grpSpPr>
        <p:sp>
          <p:nvSpPr>
            <p:cNvPr name="Freeform 3" id="3"/>
            <p:cNvSpPr/>
            <p:nvPr/>
          </p:nvSpPr>
          <p:spPr>
            <a:xfrm flipH="false" flipV="false" rot="0">
              <a:off x="0" y="0"/>
              <a:ext cx="22363176" cy="11971782"/>
            </a:xfrm>
            <a:custGeom>
              <a:avLst/>
              <a:gdLst/>
              <a:ahLst/>
              <a:cxnLst/>
              <a:rect r="r" b="b" t="t" l="l"/>
              <a:pathLst>
                <a:path h="11971782" w="22363176">
                  <a:moveTo>
                    <a:pt x="0" y="0"/>
                  </a:moveTo>
                  <a:lnTo>
                    <a:pt x="22363176" y="0"/>
                  </a:lnTo>
                  <a:lnTo>
                    <a:pt x="22363176" y="11971782"/>
                  </a:lnTo>
                  <a:lnTo>
                    <a:pt x="0" y="11971782"/>
                  </a:lnTo>
                  <a:close/>
                </a:path>
              </a:pathLst>
            </a:custGeom>
            <a:solidFill>
              <a:srgbClr val="D9D9D9"/>
            </a:solidFill>
          </p:spPr>
        </p:sp>
      </p:grpSp>
      <p:sp>
        <p:nvSpPr>
          <p:cNvPr name="TextBox 4" id="4"/>
          <p:cNvSpPr txBox="true"/>
          <p:nvPr/>
        </p:nvSpPr>
        <p:spPr>
          <a:xfrm rot="0">
            <a:off x="3711998" y="4276725"/>
            <a:ext cx="10550923" cy="866775"/>
          </a:xfrm>
          <a:prstGeom prst="rect">
            <a:avLst/>
          </a:prstGeom>
        </p:spPr>
        <p:txBody>
          <a:bodyPr anchor="t" rtlCol="false" tIns="0" lIns="0" bIns="0" rIns="0">
            <a:spAutoFit/>
          </a:bodyPr>
          <a:lstStyle/>
          <a:p>
            <a:pPr algn="l">
              <a:lnSpc>
                <a:spcPts val="6840"/>
              </a:lnSpc>
            </a:pPr>
            <a:r>
              <a:rPr lang="en-US" sz="5700">
                <a:solidFill>
                  <a:srgbClr val="000000"/>
                </a:solidFill>
                <a:latin typeface="Lato"/>
              </a:rPr>
              <a:t>Cảm ơn mọi người đã lắng nghe</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2953000" cy="12911062"/>
          </a:xfrm>
        </p:grpSpPr>
        <p:sp>
          <p:nvSpPr>
            <p:cNvPr name="Freeform 3" id="3"/>
            <p:cNvSpPr/>
            <p:nvPr/>
          </p:nvSpPr>
          <p:spPr>
            <a:xfrm flipH="false" flipV="false" rot="0">
              <a:off x="0" y="0"/>
              <a:ext cx="22952963" cy="12911043"/>
            </a:xfrm>
            <a:custGeom>
              <a:avLst/>
              <a:gdLst/>
              <a:ahLst/>
              <a:cxnLst/>
              <a:rect r="r" b="b" t="t" l="l"/>
              <a:pathLst>
                <a:path h="12911043" w="22952963">
                  <a:moveTo>
                    <a:pt x="0" y="0"/>
                  </a:moveTo>
                  <a:lnTo>
                    <a:pt x="22952963" y="0"/>
                  </a:lnTo>
                  <a:lnTo>
                    <a:pt x="22952963" y="12911043"/>
                  </a:lnTo>
                  <a:lnTo>
                    <a:pt x="0" y="12911043"/>
                  </a:lnTo>
                  <a:close/>
                </a:path>
              </a:pathLst>
            </a:custGeom>
            <a:gradFill rotWithShape="true">
              <a:gsLst>
                <a:gs pos="0">
                  <a:srgbClr val="A6A6A6">
                    <a:alpha val="100000"/>
                  </a:srgbClr>
                </a:gs>
                <a:gs pos="100000">
                  <a:srgbClr val="FFFFFF">
                    <a:alpha val="100000"/>
                  </a:srgbClr>
                </a:gs>
              </a:gsLst>
              <a:lin ang="0"/>
            </a:gradFill>
          </p:spPr>
        </p:sp>
      </p:grpSp>
      <p:grpSp>
        <p:nvGrpSpPr>
          <p:cNvPr name="Group 4" id="4"/>
          <p:cNvGrpSpPr/>
          <p:nvPr/>
        </p:nvGrpSpPr>
        <p:grpSpPr>
          <a:xfrm rot="0">
            <a:off x="871088" y="915338"/>
            <a:ext cx="16612571" cy="8342962"/>
            <a:chOff x="0" y="0"/>
            <a:chExt cx="22721400" cy="11410864"/>
          </a:xfrm>
        </p:grpSpPr>
        <p:sp>
          <p:nvSpPr>
            <p:cNvPr name="Freeform 5" id="5"/>
            <p:cNvSpPr/>
            <p:nvPr/>
          </p:nvSpPr>
          <p:spPr>
            <a:xfrm flipH="false" flipV="false" rot="0">
              <a:off x="0" y="0"/>
              <a:ext cx="22721443" cy="11410908"/>
            </a:xfrm>
            <a:custGeom>
              <a:avLst/>
              <a:gdLst/>
              <a:ahLst/>
              <a:cxnLst/>
              <a:rect r="r" b="b" t="t" l="l"/>
              <a:pathLst>
                <a:path h="11410908" w="22721443">
                  <a:moveTo>
                    <a:pt x="0" y="0"/>
                  </a:moveTo>
                  <a:lnTo>
                    <a:pt x="22721443" y="0"/>
                  </a:lnTo>
                  <a:lnTo>
                    <a:pt x="22721443" y="11410908"/>
                  </a:lnTo>
                  <a:lnTo>
                    <a:pt x="0" y="11410908"/>
                  </a:lnTo>
                  <a:close/>
                </a:path>
              </a:pathLst>
            </a:custGeom>
            <a:solidFill>
              <a:srgbClr val="FFFFFF"/>
            </a:solidFill>
          </p:spPr>
        </p:sp>
      </p:grpSp>
      <p:sp>
        <p:nvSpPr>
          <p:cNvPr name="TextBox 6" id="6"/>
          <p:cNvSpPr txBox="true"/>
          <p:nvPr/>
        </p:nvSpPr>
        <p:spPr>
          <a:xfrm rot="0">
            <a:off x="1473969" y="1394534"/>
            <a:ext cx="10913050" cy="923925"/>
          </a:xfrm>
          <a:prstGeom prst="rect">
            <a:avLst/>
          </a:prstGeom>
        </p:spPr>
        <p:txBody>
          <a:bodyPr anchor="t" rtlCol="false" tIns="0" lIns="0" bIns="0" rIns="0">
            <a:spAutoFit/>
          </a:bodyPr>
          <a:lstStyle/>
          <a:p>
            <a:pPr algn="l">
              <a:lnSpc>
                <a:spcPts val="7200"/>
              </a:lnSpc>
            </a:pPr>
            <a:r>
              <a:rPr lang="en-US" sz="6000">
                <a:solidFill>
                  <a:srgbClr val="000000"/>
                </a:solidFill>
                <a:latin typeface="Lato Bold"/>
              </a:rPr>
              <a:t>Definition</a:t>
            </a:r>
          </a:p>
        </p:txBody>
      </p:sp>
      <p:sp>
        <p:nvSpPr>
          <p:cNvPr name="TextBox 7" id="7"/>
          <p:cNvSpPr txBox="true"/>
          <p:nvPr/>
        </p:nvSpPr>
        <p:spPr>
          <a:xfrm rot="0">
            <a:off x="2860793" y="2882088"/>
            <a:ext cx="13813279" cy="3982212"/>
          </a:xfrm>
          <a:prstGeom prst="rect">
            <a:avLst/>
          </a:prstGeom>
        </p:spPr>
        <p:txBody>
          <a:bodyPr anchor="t" rtlCol="false" tIns="0" lIns="0" bIns="0" rIns="0">
            <a:spAutoFit/>
          </a:bodyPr>
          <a:lstStyle/>
          <a:p>
            <a:pPr algn="just" marL="758990" indent="-379495" lvl="1">
              <a:lnSpc>
                <a:spcPts val="4554"/>
              </a:lnSpc>
              <a:buFont typeface="Arial"/>
              <a:buChar char="•"/>
            </a:pPr>
            <a:r>
              <a:rPr lang="en-US" sz="3300">
                <a:solidFill>
                  <a:srgbClr val="000000"/>
                </a:solidFill>
                <a:latin typeface="Lato"/>
              </a:rPr>
              <a:t>Seamless Cloning là một kỹ thuật được sử dụng để kết hợp hai hình ảnh theo cách mà mắt người không nhận thấy được. </a:t>
            </a:r>
          </a:p>
          <a:p>
            <a:pPr algn="just" marL="758990" indent="-379495" lvl="1">
              <a:lnSpc>
                <a:spcPts val="4554"/>
              </a:lnSpc>
              <a:buFont typeface="Arial"/>
              <a:buChar char="•"/>
            </a:pPr>
            <a:r>
              <a:rPr lang="en-US" sz="3300">
                <a:solidFill>
                  <a:srgbClr val="000000"/>
                </a:solidFill>
                <a:latin typeface="Lato"/>
              </a:rPr>
              <a:t>Có thể</a:t>
            </a:r>
            <a:r>
              <a:rPr lang="en-US" sz="3300">
                <a:solidFill>
                  <a:srgbClr val="000000"/>
                </a:solidFill>
                <a:latin typeface="Lato"/>
              </a:rPr>
              <a:t> trộn hai hình ảnh lại với nhau một cách tự nhiên trông như một hình ảnh duy nhất</a:t>
            </a:r>
          </a:p>
          <a:p>
            <a:pPr algn="just" marL="759142" indent="-379571" lvl="1">
              <a:lnSpc>
                <a:spcPts val="4554"/>
              </a:lnSpc>
              <a:buFont typeface="Arial"/>
              <a:buChar char="•"/>
            </a:pPr>
            <a:r>
              <a:rPr lang="en-US" sz="3300">
                <a:solidFill>
                  <a:srgbClr val="000000"/>
                </a:solidFill>
                <a:latin typeface="Lato"/>
              </a:rPr>
              <a:t>Loại bỏ các đối tượng không mong muốn khỏi ảnh hoặc kết hợp nhiều ảnh thành một ảnh ghép</a:t>
            </a:r>
          </a:p>
          <a:p>
            <a:pPr algn="just">
              <a:lnSpc>
                <a:spcPts val="4554"/>
              </a:lnSpc>
            </a:pP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2953000" cy="12911062"/>
          </a:xfrm>
        </p:grpSpPr>
        <p:sp>
          <p:nvSpPr>
            <p:cNvPr name="Freeform 3" id="3"/>
            <p:cNvSpPr/>
            <p:nvPr/>
          </p:nvSpPr>
          <p:spPr>
            <a:xfrm flipH="false" flipV="false" rot="0">
              <a:off x="0" y="0"/>
              <a:ext cx="22952963" cy="12911043"/>
            </a:xfrm>
            <a:custGeom>
              <a:avLst/>
              <a:gdLst/>
              <a:ahLst/>
              <a:cxnLst/>
              <a:rect r="r" b="b" t="t" l="l"/>
              <a:pathLst>
                <a:path h="12911043" w="22952963">
                  <a:moveTo>
                    <a:pt x="0" y="0"/>
                  </a:moveTo>
                  <a:lnTo>
                    <a:pt x="22952963" y="0"/>
                  </a:lnTo>
                  <a:lnTo>
                    <a:pt x="22952963" y="12911043"/>
                  </a:lnTo>
                  <a:lnTo>
                    <a:pt x="0" y="12911043"/>
                  </a:lnTo>
                  <a:close/>
                </a:path>
              </a:pathLst>
            </a:custGeom>
            <a:gradFill rotWithShape="true">
              <a:gsLst>
                <a:gs pos="0">
                  <a:srgbClr val="A6A6A6">
                    <a:alpha val="100000"/>
                  </a:srgbClr>
                </a:gs>
                <a:gs pos="100000">
                  <a:srgbClr val="FFFFFF">
                    <a:alpha val="100000"/>
                  </a:srgbClr>
                </a:gs>
              </a:gsLst>
              <a:lin ang="0"/>
            </a:gradFill>
          </p:spPr>
        </p:sp>
      </p:grpSp>
      <p:grpSp>
        <p:nvGrpSpPr>
          <p:cNvPr name="Group 4" id="4"/>
          <p:cNvGrpSpPr/>
          <p:nvPr/>
        </p:nvGrpSpPr>
        <p:grpSpPr>
          <a:xfrm rot="0">
            <a:off x="871088" y="915338"/>
            <a:ext cx="16612571" cy="8342962"/>
            <a:chOff x="0" y="0"/>
            <a:chExt cx="22721400" cy="11410864"/>
          </a:xfrm>
        </p:grpSpPr>
        <p:sp>
          <p:nvSpPr>
            <p:cNvPr name="Freeform 5" id="5"/>
            <p:cNvSpPr/>
            <p:nvPr/>
          </p:nvSpPr>
          <p:spPr>
            <a:xfrm flipH="false" flipV="false" rot="0">
              <a:off x="0" y="0"/>
              <a:ext cx="22721443" cy="11410908"/>
            </a:xfrm>
            <a:custGeom>
              <a:avLst/>
              <a:gdLst/>
              <a:ahLst/>
              <a:cxnLst/>
              <a:rect r="r" b="b" t="t" l="l"/>
              <a:pathLst>
                <a:path h="11410908" w="22721443">
                  <a:moveTo>
                    <a:pt x="0" y="0"/>
                  </a:moveTo>
                  <a:lnTo>
                    <a:pt x="22721443" y="0"/>
                  </a:lnTo>
                  <a:lnTo>
                    <a:pt x="22721443" y="11410908"/>
                  </a:lnTo>
                  <a:lnTo>
                    <a:pt x="0" y="11410908"/>
                  </a:lnTo>
                  <a:close/>
                </a:path>
              </a:pathLst>
            </a:custGeom>
            <a:solidFill>
              <a:srgbClr val="FFFFFF"/>
            </a:solidFill>
          </p:spPr>
        </p:sp>
      </p:grpSp>
      <p:sp>
        <p:nvSpPr>
          <p:cNvPr name="TextBox 6" id="6"/>
          <p:cNvSpPr txBox="true"/>
          <p:nvPr/>
        </p:nvSpPr>
        <p:spPr>
          <a:xfrm rot="0">
            <a:off x="1473969" y="1394534"/>
            <a:ext cx="10913050" cy="923925"/>
          </a:xfrm>
          <a:prstGeom prst="rect">
            <a:avLst/>
          </a:prstGeom>
        </p:spPr>
        <p:txBody>
          <a:bodyPr anchor="t" rtlCol="false" tIns="0" lIns="0" bIns="0" rIns="0">
            <a:spAutoFit/>
          </a:bodyPr>
          <a:lstStyle/>
          <a:p>
            <a:pPr algn="l">
              <a:lnSpc>
                <a:spcPts val="7200"/>
              </a:lnSpc>
            </a:pPr>
            <a:r>
              <a:rPr lang="en-US" sz="6000">
                <a:solidFill>
                  <a:srgbClr val="000000"/>
                </a:solidFill>
                <a:latin typeface="Lato Bold"/>
              </a:rPr>
              <a:t>Definition</a:t>
            </a:r>
          </a:p>
        </p:txBody>
      </p:sp>
      <p:sp>
        <p:nvSpPr>
          <p:cNvPr name="Freeform 7" id="7"/>
          <p:cNvSpPr/>
          <p:nvPr/>
        </p:nvSpPr>
        <p:spPr>
          <a:xfrm flipH="false" flipV="false" rot="0">
            <a:off x="10537249" y="1801422"/>
            <a:ext cx="2298088" cy="2070436"/>
          </a:xfrm>
          <a:custGeom>
            <a:avLst/>
            <a:gdLst/>
            <a:ahLst/>
            <a:cxnLst/>
            <a:rect r="r" b="b" t="t" l="l"/>
            <a:pathLst>
              <a:path h="2070436" w="2298088">
                <a:moveTo>
                  <a:pt x="0" y="0"/>
                </a:moveTo>
                <a:lnTo>
                  <a:pt x="2298089" y="0"/>
                </a:lnTo>
                <a:lnTo>
                  <a:pt x="2298089" y="2070436"/>
                </a:lnTo>
                <a:lnTo>
                  <a:pt x="0" y="2070436"/>
                </a:lnTo>
                <a:lnTo>
                  <a:pt x="0" y="0"/>
                </a:lnTo>
                <a:close/>
              </a:path>
            </a:pathLst>
          </a:custGeom>
          <a:blipFill>
            <a:blip r:embed="rId3"/>
            <a:stretch>
              <a:fillRect l="0" t="0" r="0" b="-5"/>
            </a:stretch>
          </a:blipFill>
        </p:spPr>
      </p:sp>
      <p:sp>
        <p:nvSpPr>
          <p:cNvPr name="Freeform 8" id="8"/>
          <p:cNvSpPr/>
          <p:nvPr/>
        </p:nvSpPr>
        <p:spPr>
          <a:xfrm flipH="false" flipV="false" rot="0">
            <a:off x="7196802" y="1211554"/>
            <a:ext cx="2449883" cy="3203236"/>
          </a:xfrm>
          <a:custGeom>
            <a:avLst/>
            <a:gdLst/>
            <a:ahLst/>
            <a:cxnLst/>
            <a:rect r="r" b="b" t="t" l="l"/>
            <a:pathLst>
              <a:path h="3203236" w="2449883">
                <a:moveTo>
                  <a:pt x="0" y="0"/>
                </a:moveTo>
                <a:lnTo>
                  <a:pt x="2449882" y="0"/>
                </a:lnTo>
                <a:lnTo>
                  <a:pt x="2449882" y="3203237"/>
                </a:lnTo>
                <a:lnTo>
                  <a:pt x="0" y="3203237"/>
                </a:lnTo>
                <a:lnTo>
                  <a:pt x="0" y="0"/>
                </a:lnTo>
                <a:close/>
              </a:path>
            </a:pathLst>
          </a:custGeom>
          <a:blipFill>
            <a:blip r:embed="rId4"/>
            <a:stretch>
              <a:fillRect l="0" t="0" r="0" b="-7"/>
            </a:stretch>
          </a:blipFill>
        </p:spPr>
      </p:sp>
      <p:sp>
        <p:nvSpPr>
          <p:cNvPr name="TextBox 9" id="9"/>
          <p:cNvSpPr txBox="true"/>
          <p:nvPr/>
        </p:nvSpPr>
        <p:spPr>
          <a:xfrm rot="0">
            <a:off x="9809897" y="2393526"/>
            <a:ext cx="433765" cy="744533"/>
          </a:xfrm>
          <a:prstGeom prst="rect">
            <a:avLst/>
          </a:prstGeom>
        </p:spPr>
        <p:txBody>
          <a:bodyPr anchor="t" rtlCol="false" tIns="0" lIns="0" bIns="0" rIns="0">
            <a:spAutoFit/>
          </a:bodyPr>
          <a:lstStyle/>
          <a:p>
            <a:pPr algn="l">
              <a:lnSpc>
                <a:spcPts val="6133"/>
              </a:lnSpc>
            </a:pPr>
            <a:r>
              <a:rPr lang="en-US" sz="5111" spc="29">
                <a:solidFill>
                  <a:srgbClr val="0D0D0D"/>
                </a:solidFill>
                <a:latin typeface="Khula Bold"/>
              </a:rPr>
              <a:t>+</a:t>
            </a:r>
          </a:p>
        </p:txBody>
      </p:sp>
      <p:sp>
        <p:nvSpPr>
          <p:cNvPr name="Freeform 10" id="10"/>
          <p:cNvSpPr/>
          <p:nvPr/>
        </p:nvSpPr>
        <p:spPr>
          <a:xfrm flipH="false" flipV="false" rot="0">
            <a:off x="8976344" y="5592981"/>
            <a:ext cx="2576740" cy="3369102"/>
          </a:xfrm>
          <a:custGeom>
            <a:avLst/>
            <a:gdLst/>
            <a:ahLst/>
            <a:cxnLst/>
            <a:rect r="r" b="b" t="t" l="l"/>
            <a:pathLst>
              <a:path h="3369102" w="2576740">
                <a:moveTo>
                  <a:pt x="0" y="0"/>
                </a:moveTo>
                <a:lnTo>
                  <a:pt x="2576740" y="0"/>
                </a:lnTo>
                <a:lnTo>
                  <a:pt x="2576740" y="3369102"/>
                </a:lnTo>
                <a:lnTo>
                  <a:pt x="0" y="3369102"/>
                </a:lnTo>
                <a:lnTo>
                  <a:pt x="0" y="0"/>
                </a:lnTo>
                <a:close/>
              </a:path>
            </a:pathLst>
          </a:custGeom>
          <a:blipFill>
            <a:blip r:embed="rId5"/>
            <a:stretch>
              <a:fillRect l="0" t="0" r="0" b="-7"/>
            </a:stretch>
          </a:blipFill>
        </p:spPr>
      </p:sp>
      <p:grpSp>
        <p:nvGrpSpPr>
          <p:cNvPr name="Group 11" id="11"/>
          <p:cNvGrpSpPr/>
          <p:nvPr/>
        </p:nvGrpSpPr>
        <p:grpSpPr>
          <a:xfrm rot="5400000">
            <a:off x="9607687" y="4730737"/>
            <a:ext cx="838188" cy="782440"/>
            <a:chOff x="0" y="0"/>
            <a:chExt cx="1443150" cy="1347166"/>
          </a:xfrm>
        </p:grpSpPr>
        <p:sp>
          <p:nvSpPr>
            <p:cNvPr name="Freeform 12" id="12"/>
            <p:cNvSpPr/>
            <p:nvPr/>
          </p:nvSpPr>
          <p:spPr>
            <a:xfrm flipH="false" flipV="false" rot="0">
              <a:off x="25400" y="25400"/>
              <a:ext cx="1392301" cy="1296416"/>
            </a:xfrm>
            <a:custGeom>
              <a:avLst/>
              <a:gdLst/>
              <a:ahLst/>
              <a:cxnLst/>
              <a:rect r="r" b="b" t="t" l="l"/>
              <a:pathLst>
                <a:path h="1296416" w="1392301">
                  <a:moveTo>
                    <a:pt x="0" y="324104"/>
                  </a:moveTo>
                  <a:lnTo>
                    <a:pt x="742442" y="324104"/>
                  </a:lnTo>
                  <a:lnTo>
                    <a:pt x="742442" y="0"/>
                  </a:lnTo>
                  <a:lnTo>
                    <a:pt x="1392301" y="648208"/>
                  </a:lnTo>
                  <a:lnTo>
                    <a:pt x="742442" y="1296416"/>
                  </a:lnTo>
                  <a:lnTo>
                    <a:pt x="742442" y="972312"/>
                  </a:lnTo>
                  <a:lnTo>
                    <a:pt x="0" y="972312"/>
                  </a:lnTo>
                  <a:close/>
                </a:path>
              </a:pathLst>
            </a:custGeom>
            <a:solidFill>
              <a:srgbClr val="000000"/>
            </a:solidFill>
          </p:spPr>
        </p:sp>
        <p:sp>
          <p:nvSpPr>
            <p:cNvPr name="Freeform 13" id="13"/>
            <p:cNvSpPr/>
            <p:nvPr/>
          </p:nvSpPr>
          <p:spPr>
            <a:xfrm flipH="false" flipV="false" rot="0">
              <a:off x="0" y="-2032"/>
              <a:ext cx="1443228" cy="1351153"/>
            </a:xfrm>
            <a:custGeom>
              <a:avLst/>
              <a:gdLst/>
              <a:ahLst/>
              <a:cxnLst/>
              <a:rect r="r" b="b" t="t" l="l"/>
              <a:pathLst>
                <a:path h="1351153" w="1443228">
                  <a:moveTo>
                    <a:pt x="25400" y="326136"/>
                  </a:moveTo>
                  <a:lnTo>
                    <a:pt x="767842" y="326136"/>
                  </a:lnTo>
                  <a:lnTo>
                    <a:pt x="767842" y="351536"/>
                  </a:lnTo>
                  <a:lnTo>
                    <a:pt x="742442" y="351536"/>
                  </a:lnTo>
                  <a:lnTo>
                    <a:pt x="742442" y="27432"/>
                  </a:lnTo>
                  <a:cubicBezTo>
                    <a:pt x="742442" y="17145"/>
                    <a:pt x="748665" y="7874"/>
                    <a:pt x="758063" y="3937"/>
                  </a:cubicBezTo>
                  <a:cubicBezTo>
                    <a:pt x="767461" y="0"/>
                    <a:pt x="778510" y="2159"/>
                    <a:pt x="785876" y="9398"/>
                  </a:cubicBezTo>
                  <a:lnTo>
                    <a:pt x="1435735" y="657606"/>
                  </a:lnTo>
                  <a:cubicBezTo>
                    <a:pt x="1440561" y="662432"/>
                    <a:pt x="1443228" y="668782"/>
                    <a:pt x="1443228" y="675640"/>
                  </a:cubicBezTo>
                  <a:cubicBezTo>
                    <a:pt x="1443228" y="682498"/>
                    <a:pt x="1440561" y="688848"/>
                    <a:pt x="1435735" y="693674"/>
                  </a:cubicBezTo>
                  <a:lnTo>
                    <a:pt x="785876" y="1341755"/>
                  </a:lnTo>
                  <a:cubicBezTo>
                    <a:pt x="778637" y="1348994"/>
                    <a:pt x="767715" y="1351153"/>
                    <a:pt x="758190" y="1347216"/>
                  </a:cubicBezTo>
                  <a:cubicBezTo>
                    <a:pt x="748665" y="1343279"/>
                    <a:pt x="742569" y="1334008"/>
                    <a:pt x="742569" y="1323721"/>
                  </a:cubicBezTo>
                  <a:lnTo>
                    <a:pt x="742569" y="999744"/>
                  </a:lnTo>
                  <a:lnTo>
                    <a:pt x="767969" y="999744"/>
                  </a:lnTo>
                  <a:lnTo>
                    <a:pt x="767969" y="1025144"/>
                  </a:lnTo>
                  <a:lnTo>
                    <a:pt x="25400" y="1025144"/>
                  </a:lnTo>
                  <a:cubicBezTo>
                    <a:pt x="11430" y="1025144"/>
                    <a:pt x="0" y="1013714"/>
                    <a:pt x="0" y="999744"/>
                  </a:cubicBezTo>
                  <a:lnTo>
                    <a:pt x="0" y="351536"/>
                  </a:lnTo>
                  <a:cubicBezTo>
                    <a:pt x="0" y="337566"/>
                    <a:pt x="11430" y="326136"/>
                    <a:pt x="25400" y="326136"/>
                  </a:cubicBezTo>
                  <a:moveTo>
                    <a:pt x="25400" y="376936"/>
                  </a:moveTo>
                  <a:lnTo>
                    <a:pt x="25400" y="351536"/>
                  </a:lnTo>
                  <a:lnTo>
                    <a:pt x="50800" y="351536"/>
                  </a:lnTo>
                  <a:lnTo>
                    <a:pt x="50800" y="999744"/>
                  </a:lnTo>
                  <a:lnTo>
                    <a:pt x="25400" y="999744"/>
                  </a:lnTo>
                  <a:lnTo>
                    <a:pt x="25400" y="974344"/>
                  </a:lnTo>
                  <a:lnTo>
                    <a:pt x="767842" y="974344"/>
                  </a:lnTo>
                  <a:cubicBezTo>
                    <a:pt x="781812" y="974344"/>
                    <a:pt x="793242" y="985774"/>
                    <a:pt x="793242" y="999744"/>
                  </a:cubicBezTo>
                  <a:lnTo>
                    <a:pt x="793242" y="1323848"/>
                  </a:lnTo>
                  <a:lnTo>
                    <a:pt x="767842" y="1323848"/>
                  </a:lnTo>
                  <a:lnTo>
                    <a:pt x="749935" y="1305814"/>
                  </a:lnTo>
                  <a:lnTo>
                    <a:pt x="1399794" y="657606"/>
                  </a:lnTo>
                  <a:lnTo>
                    <a:pt x="1417701" y="675640"/>
                  </a:lnTo>
                  <a:lnTo>
                    <a:pt x="1399794" y="693674"/>
                  </a:lnTo>
                  <a:lnTo>
                    <a:pt x="749935" y="45466"/>
                  </a:lnTo>
                  <a:lnTo>
                    <a:pt x="767842" y="27432"/>
                  </a:lnTo>
                  <a:lnTo>
                    <a:pt x="793242" y="27432"/>
                  </a:lnTo>
                  <a:lnTo>
                    <a:pt x="793242" y="351536"/>
                  </a:lnTo>
                  <a:cubicBezTo>
                    <a:pt x="793242" y="365506"/>
                    <a:pt x="781812" y="376936"/>
                    <a:pt x="767842" y="376936"/>
                  </a:cubicBezTo>
                  <a:lnTo>
                    <a:pt x="25400" y="376936"/>
                  </a:lnTo>
                  <a:close/>
                </a:path>
              </a:pathLst>
            </a:custGeom>
            <a:solidFill>
              <a:srgbClr val="000000"/>
            </a:solidFill>
          </p:spPr>
        </p:sp>
      </p:gr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2479500" y="-37"/>
            <a:ext cx="15808500" cy="10258650"/>
            <a:chOff x="0" y="0"/>
            <a:chExt cx="21078000" cy="13678200"/>
          </a:xfrm>
        </p:grpSpPr>
        <p:sp>
          <p:nvSpPr>
            <p:cNvPr name="Freeform 3" id="3"/>
            <p:cNvSpPr/>
            <p:nvPr/>
          </p:nvSpPr>
          <p:spPr>
            <a:xfrm flipH="false" flipV="false" rot="0">
              <a:off x="0" y="0"/>
              <a:ext cx="21077937" cy="13678154"/>
            </a:xfrm>
            <a:custGeom>
              <a:avLst/>
              <a:gdLst/>
              <a:ahLst/>
              <a:cxnLst/>
              <a:rect r="r" b="b" t="t" l="l"/>
              <a:pathLst>
                <a:path h="13678154" w="21077937">
                  <a:moveTo>
                    <a:pt x="0" y="0"/>
                  </a:moveTo>
                  <a:lnTo>
                    <a:pt x="14238860" y="0"/>
                  </a:lnTo>
                  <a:lnTo>
                    <a:pt x="21077937" y="6839077"/>
                  </a:lnTo>
                  <a:lnTo>
                    <a:pt x="21077937" y="13678154"/>
                  </a:lnTo>
                  <a:lnTo>
                    <a:pt x="0" y="13678154"/>
                  </a:lnTo>
                  <a:close/>
                </a:path>
              </a:pathLst>
            </a:custGeom>
            <a:gradFill rotWithShape="true">
              <a:gsLst>
                <a:gs pos="0">
                  <a:srgbClr val="A6A6A6">
                    <a:alpha val="100000"/>
                  </a:srgbClr>
                </a:gs>
                <a:gs pos="100000">
                  <a:srgbClr val="FFFFFF">
                    <a:alpha val="100000"/>
                  </a:srgbClr>
                </a:gs>
              </a:gsLst>
              <a:lin ang="0"/>
            </a:gradFill>
          </p:spPr>
        </p:sp>
      </p:grpSp>
      <p:grpSp>
        <p:nvGrpSpPr>
          <p:cNvPr name="Group 4" id="4"/>
          <p:cNvGrpSpPr/>
          <p:nvPr/>
        </p:nvGrpSpPr>
        <p:grpSpPr>
          <a:xfrm rot="0">
            <a:off x="623400" y="915225"/>
            <a:ext cx="17041050" cy="1334250"/>
            <a:chOff x="0" y="0"/>
            <a:chExt cx="22721400" cy="1779000"/>
          </a:xfrm>
        </p:grpSpPr>
        <p:sp>
          <p:nvSpPr>
            <p:cNvPr name="Freeform 5" id="5"/>
            <p:cNvSpPr/>
            <p:nvPr/>
          </p:nvSpPr>
          <p:spPr>
            <a:xfrm flipH="false" flipV="false" rot="0">
              <a:off x="0" y="0"/>
              <a:ext cx="22721443" cy="1779016"/>
            </a:xfrm>
            <a:custGeom>
              <a:avLst/>
              <a:gdLst/>
              <a:ahLst/>
              <a:cxnLst/>
              <a:rect r="r" b="b" t="t" l="l"/>
              <a:pathLst>
                <a:path h="1779016" w="22721443">
                  <a:moveTo>
                    <a:pt x="0" y="0"/>
                  </a:moveTo>
                  <a:lnTo>
                    <a:pt x="22721443" y="0"/>
                  </a:lnTo>
                  <a:lnTo>
                    <a:pt x="22721443" y="1779016"/>
                  </a:lnTo>
                  <a:lnTo>
                    <a:pt x="0" y="1779016"/>
                  </a:lnTo>
                  <a:close/>
                </a:path>
              </a:pathLst>
            </a:custGeom>
            <a:solidFill>
              <a:srgbClr val="FFFFFF"/>
            </a:solidFill>
          </p:spPr>
        </p:sp>
      </p:grpSp>
      <p:sp>
        <p:nvSpPr>
          <p:cNvPr name="TextBox 6" id="6"/>
          <p:cNvSpPr txBox="true"/>
          <p:nvPr/>
        </p:nvSpPr>
        <p:spPr>
          <a:xfrm rot="0">
            <a:off x="1490750" y="1115625"/>
            <a:ext cx="16797250" cy="923925"/>
          </a:xfrm>
          <a:prstGeom prst="rect">
            <a:avLst/>
          </a:prstGeom>
        </p:spPr>
        <p:txBody>
          <a:bodyPr anchor="t" rtlCol="false" tIns="0" lIns="0" bIns="0" rIns="0">
            <a:spAutoFit/>
          </a:bodyPr>
          <a:lstStyle/>
          <a:p>
            <a:pPr algn="l">
              <a:lnSpc>
                <a:spcPts val="7200"/>
              </a:lnSpc>
            </a:pPr>
            <a:r>
              <a:rPr lang="en-US" sz="6000">
                <a:solidFill>
                  <a:srgbClr val="000000"/>
                </a:solidFill>
                <a:latin typeface="Lato Bold"/>
              </a:rPr>
              <a:t>Scientific Significance</a:t>
            </a:r>
          </a:p>
        </p:txBody>
      </p:sp>
      <p:sp>
        <p:nvSpPr>
          <p:cNvPr name="TextBox 7" id="7"/>
          <p:cNvSpPr txBox="true"/>
          <p:nvPr/>
        </p:nvSpPr>
        <p:spPr>
          <a:xfrm rot="0">
            <a:off x="8035348" y="3723136"/>
            <a:ext cx="9836350" cy="4651705"/>
          </a:xfrm>
          <a:prstGeom prst="rect">
            <a:avLst/>
          </a:prstGeom>
        </p:spPr>
        <p:txBody>
          <a:bodyPr anchor="t" rtlCol="false" tIns="0" lIns="0" bIns="0" rIns="0">
            <a:spAutoFit/>
          </a:bodyPr>
          <a:lstStyle/>
          <a:p>
            <a:pPr marL="579119" indent="-289560" lvl="1">
              <a:lnSpc>
                <a:spcPts val="4108"/>
              </a:lnSpc>
              <a:buFont typeface="Arial"/>
              <a:buChar char="•"/>
            </a:pPr>
            <a:r>
              <a:rPr lang="en-US" sz="3199">
                <a:solidFill>
                  <a:srgbClr val="434343"/>
                </a:solidFill>
                <a:latin typeface="Lato"/>
              </a:rPr>
              <a:t>Tạo dữ liệu đa dạng cho học sâu và big data bằng cách tích hợp đối tượng vào nhiều ngữ cảnh khác nhau.</a:t>
            </a:r>
          </a:p>
          <a:p>
            <a:pPr>
              <a:lnSpc>
                <a:spcPts val="4108"/>
              </a:lnSpc>
            </a:pPr>
          </a:p>
          <a:p>
            <a:pPr algn="l" marL="579119" indent="-289560" lvl="1">
              <a:lnSpc>
                <a:spcPts val="4108"/>
              </a:lnSpc>
              <a:buFont typeface="Arial"/>
              <a:buChar char="•"/>
            </a:pPr>
            <a:r>
              <a:rPr lang="en-US" sz="3199">
                <a:solidFill>
                  <a:srgbClr val="434343"/>
                </a:solidFill>
                <a:latin typeface="Lato"/>
              </a:rPr>
              <a:t>Cung cấp ảnh tăng cường chất lượng và tự nhiên, giúp cải thiện hiệu suất của các mô hình và ứng dụng trong lĩnh vực xử lý hình ảnh. (loại bỏ các đối tượng không mong muốn khỏi hình ảnh)</a:t>
            </a:r>
          </a:p>
          <a:p>
            <a:pPr algn="l" marL="579119" indent="-289560" lvl="1">
              <a:lnSpc>
                <a:spcPts val="4415"/>
              </a:lnSpc>
            </a:pPr>
          </a:p>
        </p:txBody>
      </p:sp>
      <p:sp>
        <p:nvSpPr>
          <p:cNvPr name="Freeform 8" id="8"/>
          <p:cNvSpPr/>
          <p:nvPr/>
        </p:nvSpPr>
        <p:spPr>
          <a:xfrm flipH="false" flipV="false" rot="0">
            <a:off x="1093502" y="3642171"/>
            <a:ext cx="6632600" cy="5273542"/>
          </a:xfrm>
          <a:custGeom>
            <a:avLst/>
            <a:gdLst/>
            <a:ahLst/>
            <a:cxnLst/>
            <a:rect r="r" b="b" t="t" l="l"/>
            <a:pathLst>
              <a:path h="5273542" w="6632600">
                <a:moveTo>
                  <a:pt x="0" y="0"/>
                </a:moveTo>
                <a:lnTo>
                  <a:pt x="6632599" y="0"/>
                </a:lnTo>
                <a:lnTo>
                  <a:pt x="6632599" y="5273543"/>
                </a:lnTo>
                <a:lnTo>
                  <a:pt x="0" y="5273543"/>
                </a:lnTo>
                <a:lnTo>
                  <a:pt x="0" y="0"/>
                </a:lnTo>
                <a:close/>
              </a:path>
            </a:pathLst>
          </a:custGeom>
          <a:blipFill>
            <a:blip r:embed="rId3"/>
            <a:stretch>
              <a:fillRect l="0" t="0" r="-55678" b="0"/>
            </a:stretch>
          </a:blipFill>
        </p:spPr>
      </p:sp>
    </p:spTree>
  </p:cSld>
  <p:clrMapOvr>
    <a:masterClrMapping/>
  </p:clrMapOvr>
  <p:transition spd="fast">
    <p:fade/>
  </p:transition>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00000">
            <a:off x="2479500" y="-37"/>
            <a:ext cx="15808500" cy="10258650"/>
            <a:chOff x="0" y="0"/>
            <a:chExt cx="21078000" cy="13678200"/>
          </a:xfrm>
        </p:grpSpPr>
        <p:sp>
          <p:nvSpPr>
            <p:cNvPr name="Freeform 3" id="3"/>
            <p:cNvSpPr/>
            <p:nvPr/>
          </p:nvSpPr>
          <p:spPr>
            <a:xfrm flipH="false" flipV="false" rot="0">
              <a:off x="0" y="0"/>
              <a:ext cx="21077937" cy="13678154"/>
            </a:xfrm>
            <a:custGeom>
              <a:avLst/>
              <a:gdLst/>
              <a:ahLst/>
              <a:cxnLst/>
              <a:rect r="r" b="b" t="t" l="l"/>
              <a:pathLst>
                <a:path h="13678154" w="21077937">
                  <a:moveTo>
                    <a:pt x="0" y="0"/>
                  </a:moveTo>
                  <a:lnTo>
                    <a:pt x="14238860" y="0"/>
                  </a:lnTo>
                  <a:lnTo>
                    <a:pt x="21077937" y="6839077"/>
                  </a:lnTo>
                  <a:lnTo>
                    <a:pt x="21077937" y="13678154"/>
                  </a:lnTo>
                  <a:lnTo>
                    <a:pt x="0" y="13678154"/>
                  </a:lnTo>
                  <a:close/>
                </a:path>
              </a:pathLst>
            </a:custGeom>
            <a:gradFill rotWithShape="true">
              <a:gsLst>
                <a:gs pos="0">
                  <a:srgbClr val="A6A6A6">
                    <a:alpha val="100000"/>
                  </a:srgbClr>
                </a:gs>
                <a:gs pos="100000">
                  <a:srgbClr val="FFFFFF">
                    <a:alpha val="100000"/>
                  </a:srgbClr>
                </a:gs>
              </a:gsLst>
              <a:lin ang="0"/>
            </a:gradFill>
          </p:spPr>
        </p:sp>
      </p:grpSp>
      <p:grpSp>
        <p:nvGrpSpPr>
          <p:cNvPr name="Group 4" id="4"/>
          <p:cNvGrpSpPr/>
          <p:nvPr/>
        </p:nvGrpSpPr>
        <p:grpSpPr>
          <a:xfrm rot="0">
            <a:off x="623400" y="915225"/>
            <a:ext cx="17041050" cy="1334250"/>
            <a:chOff x="0" y="0"/>
            <a:chExt cx="22721400" cy="1779000"/>
          </a:xfrm>
        </p:grpSpPr>
        <p:sp>
          <p:nvSpPr>
            <p:cNvPr name="Freeform 5" id="5"/>
            <p:cNvSpPr/>
            <p:nvPr/>
          </p:nvSpPr>
          <p:spPr>
            <a:xfrm flipH="false" flipV="false" rot="0">
              <a:off x="0" y="0"/>
              <a:ext cx="22721443" cy="1779016"/>
            </a:xfrm>
            <a:custGeom>
              <a:avLst/>
              <a:gdLst/>
              <a:ahLst/>
              <a:cxnLst/>
              <a:rect r="r" b="b" t="t" l="l"/>
              <a:pathLst>
                <a:path h="1779016" w="22721443">
                  <a:moveTo>
                    <a:pt x="0" y="0"/>
                  </a:moveTo>
                  <a:lnTo>
                    <a:pt x="22721443" y="0"/>
                  </a:lnTo>
                  <a:lnTo>
                    <a:pt x="22721443" y="1779016"/>
                  </a:lnTo>
                  <a:lnTo>
                    <a:pt x="0" y="1779016"/>
                  </a:lnTo>
                  <a:close/>
                </a:path>
              </a:pathLst>
            </a:custGeom>
            <a:solidFill>
              <a:srgbClr val="FFFFFF"/>
            </a:solidFill>
          </p:spPr>
        </p:sp>
      </p:grpSp>
      <p:sp>
        <p:nvSpPr>
          <p:cNvPr name="TextBox 6" id="6"/>
          <p:cNvSpPr txBox="true"/>
          <p:nvPr/>
        </p:nvSpPr>
        <p:spPr>
          <a:xfrm rot="0">
            <a:off x="745375" y="1115625"/>
            <a:ext cx="16797250" cy="923925"/>
          </a:xfrm>
          <a:prstGeom prst="rect">
            <a:avLst/>
          </a:prstGeom>
        </p:spPr>
        <p:txBody>
          <a:bodyPr anchor="t" rtlCol="false" tIns="0" lIns="0" bIns="0" rIns="0">
            <a:spAutoFit/>
          </a:bodyPr>
          <a:lstStyle/>
          <a:p>
            <a:pPr algn="l">
              <a:lnSpc>
                <a:spcPts val="7200"/>
              </a:lnSpc>
            </a:pPr>
            <a:r>
              <a:rPr lang="en-US" sz="6000">
                <a:solidFill>
                  <a:srgbClr val="000000"/>
                </a:solidFill>
                <a:latin typeface="Lato Bold"/>
              </a:rPr>
              <a:t>Practical Applications</a:t>
            </a:r>
          </a:p>
        </p:txBody>
      </p:sp>
      <p:sp>
        <p:nvSpPr>
          <p:cNvPr name="TextBox 7" id="7"/>
          <p:cNvSpPr txBox="true"/>
          <p:nvPr/>
        </p:nvSpPr>
        <p:spPr>
          <a:xfrm rot="0">
            <a:off x="1238977" y="3732661"/>
            <a:ext cx="16632721" cy="3876828"/>
          </a:xfrm>
          <a:prstGeom prst="rect">
            <a:avLst/>
          </a:prstGeom>
        </p:spPr>
        <p:txBody>
          <a:bodyPr anchor="t" rtlCol="false" tIns="0" lIns="0" bIns="0" rIns="0">
            <a:spAutoFit/>
          </a:bodyPr>
          <a:lstStyle/>
          <a:p>
            <a:pPr algn="l" marL="615312" indent="-307656" lvl="1">
              <a:lnSpc>
                <a:spcPts val="4365"/>
              </a:lnSpc>
              <a:buFont typeface="Arial"/>
              <a:buChar char="•"/>
            </a:pPr>
            <a:r>
              <a:rPr lang="en-US" sz="3399">
                <a:solidFill>
                  <a:srgbClr val="434343"/>
                </a:solidFill>
                <a:latin typeface="Lato Bold"/>
              </a:rPr>
              <a:t>N</a:t>
            </a:r>
            <a:r>
              <a:rPr lang="en-US" sz="3399">
                <a:solidFill>
                  <a:srgbClr val="434343"/>
                </a:solidFill>
                <a:latin typeface="Lato Bold"/>
              </a:rPr>
              <a:t>hiếp ảnh</a:t>
            </a:r>
            <a:r>
              <a:rPr lang="en-US" sz="3399">
                <a:solidFill>
                  <a:srgbClr val="434343"/>
                </a:solidFill>
                <a:latin typeface="Lato"/>
              </a:rPr>
              <a:t>: thêm hoặc bớt 1 hoặc nhiều đối tượng, cảnh vật vào ảnh nhưng không làm mất đi tính tự nhiên của nó</a:t>
            </a:r>
          </a:p>
          <a:p>
            <a:pPr algn="l" marL="615312" indent="-307656" lvl="1">
              <a:lnSpc>
                <a:spcPts val="4365"/>
              </a:lnSpc>
            </a:pPr>
          </a:p>
          <a:p>
            <a:pPr algn="l" marL="615312" indent="-307656" lvl="1">
              <a:lnSpc>
                <a:spcPts val="4365"/>
              </a:lnSpc>
            </a:pPr>
          </a:p>
          <a:p>
            <a:pPr algn="l" marL="615312" indent="-307656" lvl="1">
              <a:lnSpc>
                <a:spcPts val="4365"/>
              </a:lnSpc>
              <a:buFont typeface="Arial"/>
              <a:buChar char="•"/>
            </a:pPr>
            <a:r>
              <a:rPr lang="en-US" sz="3399">
                <a:solidFill>
                  <a:srgbClr val="434343"/>
                </a:solidFill>
                <a:latin typeface="Lato Bold"/>
              </a:rPr>
              <a:t>T</a:t>
            </a:r>
            <a:r>
              <a:rPr lang="en-US" sz="3399">
                <a:solidFill>
                  <a:srgbClr val="434343"/>
                </a:solidFill>
                <a:latin typeface="Lato Bold"/>
              </a:rPr>
              <a:t>hiết kế đồ họa</a:t>
            </a:r>
            <a:r>
              <a:rPr lang="en-US" sz="3399">
                <a:solidFill>
                  <a:srgbClr val="434343"/>
                </a:solidFill>
                <a:latin typeface="Lato"/>
              </a:rPr>
              <a:t>: tạo ra những hình ảnh và hoạt ảnh chân thực và thuyết phục (thiết kế quảng cáo,...) </a:t>
            </a:r>
          </a:p>
          <a:p>
            <a:pPr algn="l" marL="615312" indent="-307656" lvl="1">
              <a:lnSpc>
                <a:spcPts val="4691"/>
              </a:lnSpc>
            </a:pPr>
          </a:p>
        </p:txBody>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47570" y="-529479"/>
            <a:ext cx="8504138" cy="10816479"/>
            <a:chOff x="0" y="0"/>
            <a:chExt cx="10783800" cy="13716000"/>
          </a:xfrm>
        </p:grpSpPr>
        <p:sp>
          <p:nvSpPr>
            <p:cNvPr name="Freeform 3" id="3"/>
            <p:cNvSpPr/>
            <p:nvPr/>
          </p:nvSpPr>
          <p:spPr>
            <a:xfrm flipH="false" flipV="false" rot="0">
              <a:off x="0" y="0"/>
              <a:ext cx="10783824" cy="13716000"/>
            </a:xfrm>
            <a:custGeom>
              <a:avLst/>
              <a:gdLst/>
              <a:ahLst/>
              <a:cxnLst/>
              <a:rect r="r" b="b" t="t" l="l"/>
              <a:pathLst>
                <a:path h="13716000" w="10783824">
                  <a:moveTo>
                    <a:pt x="0" y="0"/>
                  </a:moveTo>
                  <a:lnTo>
                    <a:pt x="10783824" y="0"/>
                  </a:lnTo>
                  <a:lnTo>
                    <a:pt x="10783824" y="13716000"/>
                  </a:lnTo>
                  <a:lnTo>
                    <a:pt x="0" y="13716000"/>
                  </a:lnTo>
                  <a:close/>
                </a:path>
              </a:pathLst>
            </a:custGeom>
            <a:solidFill>
              <a:srgbClr val="D9D9D9"/>
            </a:solidFill>
          </p:spPr>
        </p:sp>
      </p:grpSp>
      <p:sp>
        <p:nvSpPr>
          <p:cNvPr name="Freeform 4" id="4"/>
          <p:cNvSpPr/>
          <p:nvPr/>
        </p:nvSpPr>
        <p:spPr>
          <a:xfrm flipH="false" flipV="false" rot="0">
            <a:off x="10703358" y="374847"/>
            <a:ext cx="5056444" cy="4920570"/>
          </a:xfrm>
          <a:custGeom>
            <a:avLst/>
            <a:gdLst/>
            <a:ahLst/>
            <a:cxnLst/>
            <a:rect r="r" b="b" t="t" l="l"/>
            <a:pathLst>
              <a:path h="4920570" w="5056444">
                <a:moveTo>
                  <a:pt x="0" y="0"/>
                </a:moveTo>
                <a:lnTo>
                  <a:pt x="5056444" y="0"/>
                </a:lnTo>
                <a:lnTo>
                  <a:pt x="5056444" y="4920570"/>
                </a:lnTo>
                <a:lnTo>
                  <a:pt x="0" y="4920570"/>
                </a:lnTo>
                <a:lnTo>
                  <a:pt x="0" y="0"/>
                </a:lnTo>
                <a:close/>
              </a:path>
            </a:pathLst>
          </a:custGeom>
          <a:blipFill>
            <a:blip r:embed="rId3"/>
            <a:stretch>
              <a:fillRect l="0" t="0" r="0" b="0"/>
            </a:stretch>
          </a:blipFill>
        </p:spPr>
      </p:sp>
      <p:sp>
        <p:nvSpPr>
          <p:cNvPr name="TextBox 5" id="5"/>
          <p:cNvSpPr txBox="true"/>
          <p:nvPr/>
        </p:nvSpPr>
        <p:spPr>
          <a:xfrm rot="0">
            <a:off x="584360" y="3036232"/>
            <a:ext cx="8128450" cy="3982212"/>
          </a:xfrm>
          <a:prstGeom prst="rect">
            <a:avLst/>
          </a:prstGeom>
        </p:spPr>
        <p:txBody>
          <a:bodyPr anchor="t" rtlCol="false" tIns="0" lIns="0" bIns="0" rIns="0">
            <a:spAutoFit/>
          </a:bodyPr>
          <a:lstStyle/>
          <a:p>
            <a:pPr algn="just">
              <a:lnSpc>
                <a:spcPts val="4554"/>
              </a:lnSpc>
            </a:pPr>
            <a:r>
              <a:rPr lang="en-US" sz="3300">
                <a:solidFill>
                  <a:srgbClr val="000000"/>
                </a:solidFill>
                <a:latin typeface="Lato"/>
              </a:rPr>
              <a:t>Input: ảnh nguồn, ảnh đích.</a:t>
            </a:r>
          </a:p>
          <a:p>
            <a:pPr algn="just">
              <a:lnSpc>
                <a:spcPts val="4554"/>
              </a:lnSpc>
            </a:pPr>
          </a:p>
          <a:p>
            <a:pPr algn="just">
              <a:lnSpc>
                <a:spcPts val="4554"/>
              </a:lnSpc>
            </a:pPr>
            <a:r>
              <a:rPr lang="en-US" sz="3300">
                <a:solidFill>
                  <a:srgbClr val="000000"/>
                </a:solidFill>
                <a:latin typeface="Lato"/>
              </a:rPr>
              <a:t>Output: ảnh được tạo ra bằng cách hợp nhất các input một cách tự nhiên.</a:t>
            </a:r>
          </a:p>
          <a:p>
            <a:pPr algn="just">
              <a:lnSpc>
                <a:spcPts val="4554"/>
              </a:lnSpc>
            </a:pPr>
          </a:p>
          <a:p>
            <a:pPr algn="just">
              <a:lnSpc>
                <a:spcPts val="4554"/>
              </a:lnSpc>
            </a:pPr>
          </a:p>
          <a:p>
            <a:pPr algn="just">
              <a:lnSpc>
                <a:spcPts val="4554"/>
              </a:lnSpc>
            </a:pPr>
          </a:p>
        </p:txBody>
      </p:sp>
      <p:sp>
        <p:nvSpPr>
          <p:cNvPr name="TextBox 6" id="6"/>
          <p:cNvSpPr txBox="true"/>
          <p:nvPr/>
        </p:nvSpPr>
        <p:spPr>
          <a:xfrm rot="0">
            <a:off x="723257" y="1043793"/>
            <a:ext cx="8128450"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Problem Statement</a:t>
            </a:r>
          </a:p>
        </p:txBody>
      </p:sp>
      <p:sp>
        <p:nvSpPr>
          <p:cNvPr name="Freeform 7" id="7"/>
          <p:cNvSpPr/>
          <p:nvPr/>
        </p:nvSpPr>
        <p:spPr>
          <a:xfrm flipH="false" flipV="false" rot="0">
            <a:off x="962171" y="6799734"/>
            <a:ext cx="7372828" cy="2779286"/>
          </a:xfrm>
          <a:custGeom>
            <a:avLst/>
            <a:gdLst/>
            <a:ahLst/>
            <a:cxnLst/>
            <a:rect r="r" b="b" t="t" l="l"/>
            <a:pathLst>
              <a:path h="2779286" w="7372828">
                <a:moveTo>
                  <a:pt x="0" y="0"/>
                </a:moveTo>
                <a:lnTo>
                  <a:pt x="7372829" y="0"/>
                </a:lnTo>
                <a:lnTo>
                  <a:pt x="7372829" y="2779286"/>
                </a:lnTo>
                <a:lnTo>
                  <a:pt x="0" y="2779286"/>
                </a:lnTo>
                <a:lnTo>
                  <a:pt x="0" y="0"/>
                </a:lnTo>
                <a:close/>
              </a:path>
            </a:pathLst>
          </a:custGeom>
          <a:blipFill>
            <a:blip r:embed="rId4"/>
            <a:stretch>
              <a:fillRect l="0" t="0" r="0" b="0"/>
            </a:stretch>
          </a:blipFill>
        </p:spPr>
      </p:sp>
      <p:sp>
        <p:nvSpPr>
          <p:cNvPr name="Freeform 8" id="8"/>
          <p:cNvSpPr/>
          <p:nvPr/>
        </p:nvSpPr>
        <p:spPr>
          <a:xfrm flipH="false" flipV="false" rot="0">
            <a:off x="10768094" y="5521022"/>
            <a:ext cx="4991709" cy="4256420"/>
          </a:xfrm>
          <a:custGeom>
            <a:avLst/>
            <a:gdLst/>
            <a:ahLst/>
            <a:cxnLst/>
            <a:rect r="r" b="b" t="t" l="l"/>
            <a:pathLst>
              <a:path h="4256420" w="4991709">
                <a:moveTo>
                  <a:pt x="0" y="0"/>
                </a:moveTo>
                <a:lnTo>
                  <a:pt x="4991708" y="0"/>
                </a:lnTo>
                <a:lnTo>
                  <a:pt x="4991708" y="4256419"/>
                </a:lnTo>
                <a:lnTo>
                  <a:pt x="0" y="4256419"/>
                </a:lnTo>
                <a:lnTo>
                  <a:pt x="0" y="0"/>
                </a:lnTo>
                <a:close/>
              </a:path>
            </a:pathLst>
          </a:custGeom>
          <a:blipFill>
            <a:blip r:embed="rId5"/>
            <a:stretch>
              <a:fillRect l="-1735" t="0" r="-1735" b="0"/>
            </a:stretch>
          </a:blipFill>
        </p:spPr>
      </p:sp>
    </p:spTree>
  </p:cSld>
  <p:clrMapOvr>
    <a:masterClrMapping/>
  </p:clrMapOvr>
  <p:transition spd="fast">
    <p:fade/>
  </p:transition>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47570" y="-529479"/>
            <a:ext cx="8504138" cy="10816479"/>
            <a:chOff x="0" y="0"/>
            <a:chExt cx="10783800" cy="13716000"/>
          </a:xfrm>
        </p:grpSpPr>
        <p:sp>
          <p:nvSpPr>
            <p:cNvPr name="Freeform 3" id="3"/>
            <p:cNvSpPr/>
            <p:nvPr/>
          </p:nvSpPr>
          <p:spPr>
            <a:xfrm flipH="false" flipV="false" rot="0">
              <a:off x="0" y="0"/>
              <a:ext cx="10783824" cy="13716000"/>
            </a:xfrm>
            <a:custGeom>
              <a:avLst/>
              <a:gdLst/>
              <a:ahLst/>
              <a:cxnLst/>
              <a:rect r="r" b="b" t="t" l="l"/>
              <a:pathLst>
                <a:path h="13716000" w="10783824">
                  <a:moveTo>
                    <a:pt x="0" y="0"/>
                  </a:moveTo>
                  <a:lnTo>
                    <a:pt x="10783824" y="0"/>
                  </a:lnTo>
                  <a:lnTo>
                    <a:pt x="10783824" y="13716000"/>
                  </a:lnTo>
                  <a:lnTo>
                    <a:pt x="0" y="13716000"/>
                  </a:lnTo>
                  <a:close/>
                </a:path>
              </a:pathLst>
            </a:custGeom>
            <a:solidFill>
              <a:srgbClr val="D9D9D9"/>
            </a:solidFill>
          </p:spPr>
        </p:sp>
      </p:grpSp>
      <p:sp>
        <p:nvSpPr>
          <p:cNvPr name="TextBox 4" id="4"/>
          <p:cNvSpPr txBox="true"/>
          <p:nvPr/>
        </p:nvSpPr>
        <p:spPr>
          <a:xfrm rot="0">
            <a:off x="723257" y="1644164"/>
            <a:ext cx="17070718" cy="6839712"/>
          </a:xfrm>
          <a:prstGeom prst="rect">
            <a:avLst/>
          </a:prstGeom>
        </p:spPr>
        <p:txBody>
          <a:bodyPr anchor="t" rtlCol="false" tIns="0" lIns="0" bIns="0" rIns="0">
            <a:spAutoFit/>
          </a:bodyPr>
          <a:lstStyle/>
          <a:p>
            <a:pPr algn="just">
              <a:lnSpc>
                <a:spcPts val="4554"/>
              </a:lnSpc>
            </a:pPr>
            <a:r>
              <a:rPr lang="en-US" sz="3300">
                <a:solidFill>
                  <a:srgbClr val="000000"/>
                </a:solidFill>
                <a:latin typeface="Lato Bold"/>
              </a:rPr>
              <a:t>Chuẩn Bị Đầu Vào:</a:t>
            </a:r>
          </a:p>
          <a:p>
            <a:pPr algn="just">
              <a:lnSpc>
                <a:spcPts val="4554"/>
              </a:lnSpc>
            </a:pPr>
            <a:r>
              <a:rPr lang="en-US" sz="3300">
                <a:solidFill>
                  <a:srgbClr val="000000"/>
                </a:solidFill>
                <a:latin typeface="Lato"/>
              </a:rPr>
              <a:t>Nhận hình ảnh đầu vào với đối tượng cần tích hợp và ngữ cảnh.</a:t>
            </a:r>
          </a:p>
          <a:p>
            <a:pPr algn="just">
              <a:lnSpc>
                <a:spcPts val="4554"/>
              </a:lnSpc>
            </a:pPr>
            <a:r>
              <a:rPr lang="en-US" sz="3300">
                <a:solidFill>
                  <a:srgbClr val="000000"/>
                </a:solidFill>
                <a:latin typeface="Lato"/>
              </a:rPr>
              <a:t>Xác định vùng đối tượng và vùng mục tiêu.</a:t>
            </a:r>
          </a:p>
          <a:p>
            <a:pPr algn="just">
              <a:lnSpc>
                <a:spcPts val="4554"/>
              </a:lnSpc>
            </a:pPr>
          </a:p>
          <a:p>
            <a:pPr algn="just">
              <a:lnSpc>
                <a:spcPts val="4554"/>
              </a:lnSpc>
            </a:pPr>
            <a:r>
              <a:rPr lang="en-US" sz="3300">
                <a:solidFill>
                  <a:srgbClr val="000000"/>
                </a:solidFill>
                <a:latin typeface="Lato Bold"/>
              </a:rPr>
              <a:t>Phân Tích Hình Ảnh:</a:t>
            </a:r>
          </a:p>
          <a:p>
            <a:pPr algn="just">
              <a:lnSpc>
                <a:spcPts val="4554"/>
              </a:lnSpc>
            </a:pPr>
            <a:r>
              <a:rPr lang="en-US" sz="3300">
                <a:solidFill>
                  <a:srgbClr val="000000"/>
                </a:solidFill>
                <a:latin typeface="Lato"/>
              </a:rPr>
              <a:t>Xác định đặc trưng của đối tượng và ngữ cảnh.</a:t>
            </a:r>
          </a:p>
          <a:p>
            <a:pPr algn="just">
              <a:lnSpc>
                <a:spcPts val="4554"/>
              </a:lnSpc>
            </a:pPr>
            <a:r>
              <a:rPr lang="en-US" sz="3300">
                <a:solidFill>
                  <a:srgbClr val="000000"/>
                </a:solidFill>
                <a:latin typeface="Lato"/>
              </a:rPr>
              <a:t>Tạo mặt nạ cho vùng đối tượng và vùng ngữ cảnh.</a:t>
            </a:r>
          </a:p>
          <a:p>
            <a:pPr algn="just">
              <a:lnSpc>
                <a:spcPts val="4554"/>
              </a:lnSpc>
            </a:pPr>
          </a:p>
          <a:p>
            <a:pPr algn="just">
              <a:lnSpc>
                <a:spcPts val="4554"/>
              </a:lnSpc>
            </a:pPr>
            <a:r>
              <a:rPr lang="en-US" sz="3300">
                <a:solidFill>
                  <a:srgbClr val="000000"/>
                </a:solidFill>
                <a:latin typeface="Lato Bold"/>
              </a:rPr>
              <a:t>Tích Hợp Đối Tượng:</a:t>
            </a:r>
          </a:p>
          <a:p>
            <a:pPr algn="just">
              <a:lnSpc>
                <a:spcPts val="4554"/>
              </a:lnSpc>
            </a:pPr>
            <a:r>
              <a:rPr lang="en-US" sz="3300">
                <a:solidFill>
                  <a:srgbClr val="000000"/>
                </a:solidFill>
                <a:latin typeface="Lato"/>
              </a:rPr>
              <a:t>Tính toán gradient cho cả đối tượng và ngữ cảnh.</a:t>
            </a:r>
          </a:p>
          <a:p>
            <a:pPr algn="just">
              <a:lnSpc>
                <a:spcPts val="4554"/>
              </a:lnSpc>
            </a:pPr>
            <a:r>
              <a:rPr lang="en-US" sz="3300">
                <a:solidFill>
                  <a:srgbClr val="000000"/>
                </a:solidFill>
                <a:latin typeface="Lato"/>
              </a:rPr>
              <a:t>Sử dụng gradient để tạo sự liên tục và tự nhiên.</a:t>
            </a:r>
          </a:p>
          <a:p>
            <a:pPr algn="just">
              <a:lnSpc>
                <a:spcPts val="4554"/>
              </a:lnSpc>
            </a:pPr>
          </a:p>
        </p:txBody>
      </p:sp>
      <p:sp>
        <p:nvSpPr>
          <p:cNvPr name="TextBox 5" id="5"/>
          <p:cNvSpPr txBox="true"/>
          <p:nvPr/>
        </p:nvSpPr>
        <p:spPr>
          <a:xfrm rot="0">
            <a:off x="723257" y="619125"/>
            <a:ext cx="8128450" cy="819150"/>
          </a:xfrm>
          <a:prstGeom prst="rect">
            <a:avLst/>
          </a:prstGeom>
        </p:spPr>
        <p:txBody>
          <a:bodyPr anchor="t" rtlCol="false" tIns="0" lIns="0" bIns="0" rIns="0">
            <a:spAutoFit/>
          </a:bodyPr>
          <a:lstStyle/>
          <a:p>
            <a:pPr algn="l">
              <a:lnSpc>
                <a:spcPts val="6480"/>
              </a:lnSpc>
            </a:pPr>
            <a:r>
              <a:rPr lang="en-US" sz="5400">
                <a:solidFill>
                  <a:srgbClr val="000000"/>
                </a:solidFill>
                <a:latin typeface="Lato"/>
              </a:rPr>
              <a:t>Problem Statement</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DAF1ujS4Cf8</dc:identifier>
  <dcterms:modified xsi:type="dcterms:W3CDTF">2011-08-01T06:04:30Z</dcterms:modified>
  <cp:revision>1</cp:revision>
  <dc:title>Presentation.pptx</dc:title>
</cp:coreProperties>
</file>

<file path=docProps/thumbnail.jpeg>
</file>